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2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Imprint MT Shadow" panose="04020605060303030202" pitchFamily="82" charset="0"/>
      <p:regular r:id="rId19"/>
    </p:embeddedFont>
    <p:embeddedFont>
      <p:font typeface="Inter" panose="020B0604020202020204" charset="0"/>
      <p:regular r:id="rId20"/>
    </p:embeddedFont>
    <p:embeddedFont>
      <p:font typeface="Inter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22" autoAdjust="0"/>
  </p:normalViewPr>
  <p:slideViewPr>
    <p:cSldViewPr>
      <p:cViewPr varScale="1">
        <p:scale>
          <a:sx n="72" d="100"/>
          <a:sy n="72" d="100"/>
        </p:scale>
        <p:origin x="6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3818036"/>
            <a:ext cx="9445526" cy="1771947"/>
            <a:chOff x="0" y="0"/>
            <a:chExt cx="12594035" cy="23625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5" cy="2362597"/>
            </a:xfrm>
            <a:custGeom>
              <a:avLst/>
              <a:gdLst/>
              <a:ahLst/>
              <a:cxnLst/>
              <a:rect l="l" t="t" r="r" b="b"/>
              <a:pathLst>
                <a:path w="12594035" h="2362597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Bluetooth-Controlled RC Boat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6015186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Using Arduino Nano and HC-05 Bluetooth Module for wireless control.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50BF0-5CA7-BA28-3885-55915C8B77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47821"/>
            <a:ext cx="3581400" cy="35697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787575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System Overview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3093988"/>
            <a:ext cx="222051" cy="1076176"/>
            <a:chOff x="0" y="0"/>
            <a:chExt cx="296068" cy="1434902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29966" y="3098750"/>
            <a:ext cx="4501455" cy="442912"/>
            <a:chOff x="0" y="0"/>
            <a:chExt cx="6001940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01940" cy="590550"/>
            </a:xfrm>
            <a:custGeom>
              <a:avLst/>
              <a:gdLst/>
              <a:ahLst/>
              <a:cxnLst/>
              <a:rect l="l" t="t" r="r" b="b"/>
              <a:pathLst>
                <a:path w="6001940" h="590550">
                  <a:moveTo>
                    <a:pt x="0" y="0"/>
                  </a:moveTo>
                  <a:lnTo>
                    <a:pt x="6001940" y="0"/>
                  </a:lnTo>
                  <a:lnTo>
                    <a:pt x="60019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600194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Bluetooth Communication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9966" y="3711774"/>
            <a:ext cx="8807798" cy="453629"/>
            <a:chOff x="0" y="0"/>
            <a:chExt cx="11743730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43730" cy="604838"/>
            </a:xfrm>
            <a:custGeom>
              <a:avLst/>
              <a:gdLst/>
              <a:ahLst/>
              <a:cxnLst/>
              <a:rect l="l" t="t" r="r" b="b"/>
              <a:pathLst>
                <a:path w="11743730" h="604838">
                  <a:moveTo>
                    <a:pt x="0" y="0"/>
                  </a:moveTo>
                  <a:lnTo>
                    <a:pt x="11743730" y="0"/>
                  </a:lnTo>
                  <a:lnTo>
                    <a:pt x="1174373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1174373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Smartphone sends control signals to HC-05 module.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2676" y="4444156"/>
            <a:ext cx="222051" cy="1076176"/>
            <a:chOff x="0" y="0"/>
            <a:chExt cx="296068" cy="1434902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055168" y="4448919"/>
            <a:ext cx="4397574" cy="442912"/>
            <a:chOff x="0" y="0"/>
            <a:chExt cx="5863432" cy="59055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63432" cy="590550"/>
            </a:xfrm>
            <a:custGeom>
              <a:avLst/>
              <a:gdLst/>
              <a:ahLst/>
              <a:cxnLst/>
              <a:rect l="l" t="t" r="r" b="b"/>
              <a:pathLst>
                <a:path w="5863432" h="590550">
                  <a:moveTo>
                    <a:pt x="0" y="0"/>
                  </a:moveTo>
                  <a:lnTo>
                    <a:pt x="5863432" y="0"/>
                  </a:lnTo>
                  <a:lnTo>
                    <a:pt x="58634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86343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Arduino Nano Processing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5168" y="5061942"/>
            <a:ext cx="8382595" cy="453629"/>
            <a:chOff x="0" y="0"/>
            <a:chExt cx="11176793" cy="604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176793" cy="604838"/>
            </a:xfrm>
            <a:custGeom>
              <a:avLst/>
              <a:gdLst/>
              <a:ahLst/>
              <a:cxnLst/>
              <a:rect l="l" t="t" r="r" b="b"/>
              <a:pathLst>
                <a:path w="11176793" h="604838">
                  <a:moveTo>
                    <a:pt x="0" y="0"/>
                  </a:moveTo>
                  <a:lnTo>
                    <a:pt x="11176793" y="0"/>
                  </a:lnTo>
                  <a:lnTo>
                    <a:pt x="111767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11176793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Interprets signals and generates PWM outputs for ESC.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38028" y="5794325"/>
            <a:ext cx="222051" cy="1076176"/>
            <a:chOff x="0" y="0"/>
            <a:chExt cx="296068" cy="1434902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2480519" y="5799087"/>
            <a:ext cx="3544044" cy="442912"/>
            <a:chOff x="0" y="0"/>
            <a:chExt cx="472539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Motor Drive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480519" y="6412111"/>
            <a:ext cx="7957245" cy="453629"/>
            <a:chOff x="0" y="0"/>
            <a:chExt cx="10609660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09660" cy="604838"/>
            </a:xfrm>
            <a:custGeom>
              <a:avLst/>
              <a:gdLst/>
              <a:ahLst/>
              <a:cxnLst/>
              <a:rect l="l" t="t" r="r" b="b"/>
              <a:pathLst>
                <a:path w="10609660" h="604838">
                  <a:moveTo>
                    <a:pt x="0" y="0"/>
                  </a:moveTo>
                  <a:lnTo>
                    <a:pt x="10609660" y="0"/>
                  </a:lnTo>
                  <a:lnTo>
                    <a:pt x="1060966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0609660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Brushless motor speed controlled by ESC via PWM.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263379" y="7144494"/>
            <a:ext cx="222051" cy="1076176"/>
            <a:chOff x="0" y="0"/>
            <a:chExt cx="296068" cy="1434902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283337" cy="1422146"/>
            </a:xfrm>
            <a:custGeom>
              <a:avLst/>
              <a:gdLst/>
              <a:ahLst/>
              <a:cxnLst/>
              <a:rect l="l" t="t" r="r" b="b"/>
              <a:pathLst>
                <a:path w="283337" h="1422146">
                  <a:moveTo>
                    <a:pt x="0" y="146685"/>
                  </a:moveTo>
                  <a:cubicBezTo>
                    <a:pt x="0" y="65659"/>
                    <a:pt x="63373" y="0"/>
                    <a:pt x="141732" y="0"/>
                  </a:cubicBezTo>
                  <a:cubicBezTo>
                    <a:pt x="220091" y="0"/>
                    <a:pt x="283337" y="65659"/>
                    <a:pt x="283337" y="146685"/>
                  </a:cubicBezTo>
                  <a:lnTo>
                    <a:pt x="283337" y="1275461"/>
                  </a:lnTo>
                  <a:cubicBezTo>
                    <a:pt x="283337" y="1356487"/>
                    <a:pt x="219964" y="1422146"/>
                    <a:pt x="141605" y="1422146"/>
                  </a:cubicBezTo>
                  <a:cubicBezTo>
                    <a:pt x="63246" y="1422146"/>
                    <a:pt x="0" y="1356487"/>
                    <a:pt x="0" y="127546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96164" cy="1434846"/>
            </a:xfrm>
            <a:custGeom>
              <a:avLst/>
              <a:gdLst/>
              <a:ahLst/>
              <a:cxnLst/>
              <a:rect l="l" t="t" r="r" b="b"/>
              <a:pathLst>
                <a:path w="296164" h="1434846">
                  <a:moveTo>
                    <a:pt x="0" y="153035"/>
                  </a:moveTo>
                  <a:cubicBezTo>
                    <a:pt x="0" y="68707"/>
                    <a:pt x="66040" y="0"/>
                    <a:pt x="148082" y="0"/>
                  </a:cubicBezTo>
                  <a:cubicBezTo>
                    <a:pt x="149987" y="0"/>
                    <a:pt x="151892" y="889"/>
                    <a:pt x="153035" y="2413"/>
                  </a:cubicBezTo>
                  <a:lnTo>
                    <a:pt x="148082" y="6350"/>
                  </a:lnTo>
                  <a:lnTo>
                    <a:pt x="148082" y="0"/>
                  </a:lnTo>
                  <a:lnTo>
                    <a:pt x="148082" y="6350"/>
                  </a:lnTo>
                  <a:lnTo>
                    <a:pt x="148082" y="0"/>
                  </a:lnTo>
                  <a:cubicBezTo>
                    <a:pt x="229997" y="0"/>
                    <a:pt x="296164" y="68707"/>
                    <a:pt x="296164" y="153035"/>
                  </a:cubicBezTo>
                  <a:lnTo>
                    <a:pt x="296164" y="1281811"/>
                  </a:lnTo>
                  <a:lnTo>
                    <a:pt x="289814" y="1281811"/>
                  </a:lnTo>
                  <a:lnTo>
                    <a:pt x="296164" y="1281811"/>
                  </a:lnTo>
                  <a:cubicBezTo>
                    <a:pt x="296164" y="1366139"/>
                    <a:pt x="230124" y="1434846"/>
                    <a:pt x="148082" y="1434846"/>
                  </a:cubicBezTo>
                  <a:lnTo>
                    <a:pt x="148082" y="1428496"/>
                  </a:lnTo>
                  <a:lnTo>
                    <a:pt x="148082" y="1422146"/>
                  </a:lnTo>
                  <a:lnTo>
                    <a:pt x="148082" y="1428496"/>
                  </a:lnTo>
                  <a:lnTo>
                    <a:pt x="148082" y="1434846"/>
                  </a:lnTo>
                  <a:cubicBezTo>
                    <a:pt x="66040" y="1434846"/>
                    <a:pt x="0" y="1366139"/>
                    <a:pt x="0" y="1281811"/>
                  </a:cubicBezTo>
                  <a:lnTo>
                    <a:pt x="0" y="153035"/>
                  </a:lnTo>
                  <a:lnTo>
                    <a:pt x="6350" y="153035"/>
                  </a:lnTo>
                  <a:lnTo>
                    <a:pt x="0" y="153035"/>
                  </a:lnTo>
                  <a:moveTo>
                    <a:pt x="12700" y="153035"/>
                  </a:moveTo>
                  <a:lnTo>
                    <a:pt x="12700" y="1281811"/>
                  </a:lnTo>
                  <a:lnTo>
                    <a:pt x="6350" y="1281811"/>
                  </a:lnTo>
                  <a:lnTo>
                    <a:pt x="12700" y="1281811"/>
                  </a:lnTo>
                  <a:cubicBezTo>
                    <a:pt x="12700" y="1359535"/>
                    <a:pt x="73533" y="1422146"/>
                    <a:pt x="148082" y="1422146"/>
                  </a:cubicBezTo>
                  <a:cubicBezTo>
                    <a:pt x="151638" y="1422146"/>
                    <a:pt x="154432" y="1424940"/>
                    <a:pt x="154432" y="1428496"/>
                  </a:cubicBezTo>
                  <a:cubicBezTo>
                    <a:pt x="154432" y="1432052"/>
                    <a:pt x="151638" y="1434846"/>
                    <a:pt x="148082" y="1434846"/>
                  </a:cubicBezTo>
                  <a:cubicBezTo>
                    <a:pt x="144526" y="1434846"/>
                    <a:pt x="141732" y="1432052"/>
                    <a:pt x="141732" y="1428496"/>
                  </a:cubicBezTo>
                  <a:cubicBezTo>
                    <a:pt x="141732" y="1424940"/>
                    <a:pt x="144526" y="1422146"/>
                    <a:pt x="148082" y="1422146"/>
                  </a:cubicBezTo>
                  <a:cubicBezTo>
                    <a:pt x="222631" y="1422146"/>
                    <a:pt x="283464" y="1359535"/>
                    <a:pt x="283464" y="1281811"/>
                  </a:cubicBezTo>
                  <a:lnTo>
                    <a:pt x="283464" y="153035"/>
                  </a:lnTo>
                  <a:lnTo>
                    <a:pt x="289814" y="153035"/>
                  </a:lnTo>
                  <a:lnTo>
                    <a:pt x="283464" y="153035"/>
                  </a:lnTo>
                  <a:cubicBezTo>
                    <a:pt x="283337" y="75311"/>
                    <a:pt x="222631" y="12700"/>
                    <a:pt x="148082" y="12700"/>
                  </a:cubicBezTo>
                  <a:cubicBezTo>
                    <a:pt x="146177" y="12700"/>
                    <a:pt x="144272" y="11811"/>
                    <a:pt x="143129" y="10287"/>
                  </a:cubicBezTo>
                  <a:lnTo>
                    <a:pt x="148082" y="6350"/>
                  </a:lnTo>
                  <a:lnTo>
                    <a:pt x="148082" y="12700"/>
                  </a:lnTo>
                  <a:cubicBezTo>
                    <a:pt x="73533" y="12700"/>
                    <a:pt x="12700" y="75311"/>
                    <a:pt x="12700" y="153035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2905869" y="7149256"/>
            <a:ext cx="3544044" cy="442912"/>
            <a:chOff x="0" y="0"/>
            <a:chExt cx="4725392" cy="5905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Power Management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905869" y="7762280"/>
            <a:ext cx="7531894" cy="453629"/>
            <a:chOff x="0" y="0"/>
            <a:chExt cx="10042525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042525" cy="604838"/>
            </a:xfrm>
            <a:custGeom>
              <a:avLst/>
              <a:gdLst/>
              <a:ahLst/>
              <a:cxnLst/>
              <a:rect l="l" t="t" r="r" b="b"/>
              <a:pathLst>
                <a:path w="10042525" h="604838">
                  <a:moveTo>
                    <a:pt x="0" y="0"/>
                  </a:moveTo>
                  <a:lnTo>
                    <a:pt x="10042525" y="0"/>
                  </a:lnTo>
                  <a:lnTo>
                    <a:pt x="100425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85725"/>
              <a:ext cx="1004252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LM2596 converter regulates voltage from Li-Po battery.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4097" y="1440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498550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Circuit Design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2908846"/>
            <a:ext cx="7805886" cy="453629"/>
            <a:chOff x="0" y="0"/>
            <a:chExt cx="10407848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HC-05 TX connected to Arduino RX, RX to TX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3461594"/>
            <a:ext cx="7805886" cy="453629"/>
            <a:chOff x="0" y="0"/>
            <a:chExt cx="10407848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ESC signal wire linked to Arduino PWM pin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4014341"/>
            <a:ext cx="7805886" cy="453629"/>
            <a:chOff x="0" y="0"/>
            <a:chExt cx="1040784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604838"/>
            </a:xfrm>
            <a:custGeom>
              <a:avLst/>
              <a:gdLst/>
              <a:ahLst/>
              <a:cxnLst/>
              <a:rect l="l" t="t" r="r" b="b"/>
              <a:pathLst>
                <a:path w="10407848" h="60483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LM2596 regulates battery voltage to 5V for Arduino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4567089"/>
            <a:ext cx="7805886" cy="907256"/>
            <a:chOff x="0" y="0"/>
            <a:chExt cx="10407848" cy="12096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Brushless motor powered from ESC and battery supply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7171E8C7-E0F6-930F-00F8-AAFE90E3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24" y="14404"/>
            <a:ext cx="9538070" cy="102725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  <p:txBody>
            <a:bodyPr/>
            <a:lstStyle/>
            <a:p>
              <a:r>
                <a:rPr lang="en-US" dirty="0"/>
                <a:t> 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952155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Applications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546847"/>
            <a:ext cx="3556993" cy="885825"/>
            <a:chOff x="0" y="0"/>
            <a:chExt cx="4742657" cy="1181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742657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Educational Robotics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716191"/>
            <a:ext cx="3556993" cy="1360885"/>
            <a:chOff x="0" y="0"/>
            <a:chExt cx="4742657" cy="1814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Hands-on learning for embedded systems and wireless tech.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250508" y="4546847"/>
            <a:ext cx="3556993" cy="885825"/>
            <a:chOff x="0" y="0"/>
            <a:chExt cx="4742657" cy="1181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4742657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Automated Water Vehicles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50508" y="5716191"/>
            <a:ext cx="3556993" cy="1360885"/>
            <a:chOff x="0" y="0"/>
            <a:chExt cx="4742657" cy="18145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Prototype development for unmanned marine devices.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08777" y="4546847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Lab Demonstrations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08777" y="5273279"/>
            <a:ext cx="3556993" cy="1360885"/>
            <a:chOff x="0" y="0"/>
            <a:chExt cx="4742657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42657" cy="1814513"/>
            </a:xfrm>
            <a:custGeom>
              <a:avLst/>
              <a:gdLst/>
              <a:ahLst/>
              <a:cxnLst/>
              <a:rect l="l" t="t" r="r" b="b"/>
              <a:pathLst>
                <a:path w="4742657" h="1814513">
                  <a:moveTo>
                    <a:pt x="0" y="0"/>
                  </a:moveTo>
                  <a:lnTo>
                    <a:pt x="4742657" y="0"/>
                  </a:lnTo>
                  <a:lnTo>
                    <a:pt x="4742657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4742657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Showcase embedded system concepts in practical settings.</a:t>
              </a:r>
            </a:p>
          </p:txBody>
        </p:sp>
      </p:grpSp>
      <p:pic>
        <p:nvPicPr>
          <p:cNvPr id="28" name="WhatsApp Video 2025-05-19 at 00.04.16_4ad84c18">
            <a:hlinkClick r:id="" action="ppaction://media"/>
            <a:extLst>
              <a:ext uri="{FF2B5EF4-FFF2-40B4-BE49-F238E27FC236}">
                <a16:creationId xmlns:a16="http://schemas.microsoft.com/office/drawing/2014/main" id="{BE358650-41A8-255E-8A22-65750C786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68200" y="6618476"/>
            <a:ext cx="5562600" cy="3019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 mute="1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7475" y="1750808"/>
            <a:ext cx="7376964" cy="885974"/>
            <a:chOff x="0" y="0"/>
            <a:chExt cx="9835952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35952" cy="1181298"/>
            </a:xfrm>
            <a:custGeom>
              <a:avLst/>
              <a:gdLst/>
              <a:ahLst/>
              <a:cxnLst/>
              <a:rect l="l" t="t" r="r" b="b"/>
              <a:pathLst>
                <a:path w="9835952" h="1181298">
                  <a:moveTo>
                    <a:pt x="0" y="0"/>
                  </a:moveTo>
                  <a:lnTo>
                    <a:pt x="9835952" y="0"/>
                  </a:lnTo>
                  <a:lnTo>
                    <a:pt x="98359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835952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Future Improvements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3617119"/>
            <a:ext cx="8019604" cy="2115890"/>
            <a:chOff x="0" y="0"/>
            <a:chExt cx="10692805" cy="28211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10680064" cy="2808478"/>
            </a:xfrm>
            <a:custGeom>
              <a:avLst/>
              <a:gdLst/>
              <a:ahLst/>
              <a:cxnLst/>
              <a:rect l="l" t="t" r="r" b="b"/>
              <a:pathLst>
                <a:path w="10680064" h="2808478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49728"/>
                  </a:lnTo>
                  <a:cubicBezTo>
                    <a:pt x="10680064" y="2737485"/>
                    <a:pt x="10608690" y="2808478"/>
                    <a:pt x="10520807" y="2808478"/>
                  </a:cubicBezTo>
                  <a:lnTo>
                    <a:pt x="159258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692764" cy="2821178"/>
            </a:xfrm>
            <a:custGeom>
              <a:avLst/>
              <a:gdLst/>
              <a:ahLst/>
              <a:cxnLst/>
              <a:rect l="l" t="t" r="r" b="b"/>
              <a:pathLst>
                <a:path w="10692764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56078"/>
                  </a:lnTo>
                  <a:lnTo>
                    <a:pt x="10686414" y="2656078"/>
                  </a:lnTo>
                  <a:lnTo>
                    <a:pt x="10692764" y="2656078"/>
                  </a:lnTo>
                  <a:cubicBezTo>
                    <a:pt x="10692764" y="2747264"/>
                    <a:pt x="10618597" y="2821178"/>
                    <a:pt x="10527157" y="2821178"/>
                  </a:cubicBezTo>
                  <a:lnTo>
                    <a:pt x="10527157" y="2814828"/>
                  </a:lnTo>
                  <a:lnTo>
                    <a:pt x="10527157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10527157" y="2808478"/>
                  </a:lnTo>
                  <a:cubicBezTo>
                    <a:pt x="10611612" y="2808478"/>
                    <a:pt x="10680064" y="2740152"/>
                    <a:pt x="10680064" y="2656078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3914924"/>
            <a:ext cx="4658469" cy="442912"/>
            <a:chOff x="0" y="0"/>
            <a:chExt cx="62112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11292" cy="590550"/>
            </a:xfrm>
            <a:custGeom>
              <a:avLst/>
              <a:gdLst/>
              <a:ahLst/>
              <a:cxnLst/>
              <a:rect l="l" t="t" r="r" b="b"/>
              <a:pathLst>
                <a:path w="6211292" h="590550">
                  <a:moveTo>
                    <a:pt x="0" y="0"/>
                  </a:moveTo>
                  <a:lnTo>
                    <a:pt x="6211292" y="0"/>
                  </a:lnTo>
                  <a:lnTo>
                    <a:pt x="62112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62112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Enhanced Bluetooth Range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4527947"/>
            <a:ext cx="7423994" cy="453629"/>
            <a:chOff x="0" y="0"/>
            <a:chExt cx="989865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898659" cy="604838"/>
            </a:xfrm>
            <a:custGeom>
              <a:avLst/>
              <a:gdLst/>
              <a:ahLst/>
              <a:cxnLst/>
              <a:rect l="l" t="t" r="r" b="b"/>
              <a:pathLst>
                <a:path w="9898659" h="604838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989865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Expand control distance for better outdoor usability.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81071" y="3617119"/>
            <a:ext cx="8019604" cy="2115890"/>
            <a:chOff x="0" y="0"/>
            <a:chExt cx="10692805" cy="282118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10680064" cy="2808478"/>
            </a:xfrm>
            <a:custGeom>
              <a:avLst/>
              <a:gdLst/>
              <a:ahLst/>
              <a:cxnLst/>
              <a:rect l="l" t="t" r="r" b="b"/>
              <a:pathLst>
                <a:path w="10680064" h="2808478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49728"/>
                  </a:lnTo>
                  <a:cubicBezTo>
                    <a:pt x="10680064" y="2737485"/>
                    <a:pt x="10608690" y="2808478"/>
                    <a:pt x="10520807" y="2808478"/>
                  </a:cubicBezTo>
                  <a:lnTo>
                    <a:pt x="159258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692764" cy="2821178"/>
            </a:xfrm>
            <a:custGeom>
              <a:avLst/>
              <a:gdLst/>
              <a:ahLst/>
              <a:cxnLst/>
              <a:rect l="l" t="t" r="r" b="b"/>
              <a:pathLst>
                <a:path w="10692764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56078"/>
                  </a:lnTo>
                  <a:lnTo>
                    <a:pt x="10686414" y="2656078"/>
                  </a:lnTo>
                  <a:lnTo>
                    <a:pt x="10692764" y="2656078"/>
                  </a:lnTo>
                  <a:cubicBezTo>
                    <a:pt x="10692764" y="2747264"/>
                    <a:pt x="10618597" y="2821178"/>
                    <a:pt x="10527157" y="2821178"/>
                  </a:cubicBezTo>
                  <a:lnTo>
                    <a:pt x="10527157" y="2814828"/>
                  </a:lnTo>
                  <a:lnTo>
                    <a:pt x="10527157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10527157" y="2808478"/>
                  </a:lnTo>
                  <a:cubicBezTo>
                    <a:pt x="10611612" y="2808478"/>
                    <a:pt x="10680064" y="2740152"/>
                    <a:pt x="10680064" y="2656078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578876" y="3914924"/>
            <a:ext cx="4623495" cy="442912"/>
            <a:chOff x="0" y="0"/>
            <a:chExt cx="616466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164660" cy="590550"/>
            </a:xfrm>
            <a:custGeom>
              <a:avLst/>
              <a:gdLst/>
              <a:ahLst/>
              <a:cxnLst/>
              <a:rect l="l" t="t" r="r" b="b"/>
              <a:pathLst>
                <a:path w="6164660" h="590550">
                  <a:moveTo>
                    <a:pt x="0" y="0"/>
                  </a:moveTo>
                  <a:lnTo>
                    <a:pt x="6164660" y="0"/>
                  </a:lnTo>
                  <a:lnTo>
                    <a:pt x="616466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616466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Improved Power Efficiency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78876" y="4527947"/>
            <a:ext cx="7423994" cy="907256"/>
            <a:chOff x="0" y="0"/>
            <a:chExt cx="989865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898659" cy="1209675"/>
            </a:xfrm>
            <a:custGeom>
              <a:avLst/>
              <a:gdLst/>
              <a:ahLst/>
              <a:cxnLst/>
              <a:rect l="l" t="t" r="r" b="b"/>
              <a:pathLst>
                <a:path w="9898659" h="1209675">
                  <a:moveTo>
                    <a:pt x="0" y="0"/>
                  </a:moveTo>
                  <a:lnTo>
                    <a:pt x="9898659" y="0"/>
                  </a:lnTo>
                  <a:lnTo>
                    <a:pt x="989865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98986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Optimize battery life with advanced power management.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87475" y="6007001"/>
            <a:ext cx="8019604" cy="2115890"/>
            <a:chOff x="0" y="0"/>
            <a:chExt cx="10692805" cy="2821187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10680064" cy="2808478"/>
            </a:xfrm>
            <a:custGeom>
              <a:avLst/>
              <a:gdLst/>
              <a:ahLst/>
              <a:cxnLst/>
              <a:rect l="l" t="t" r="r" b="b"/>
              <a:pathLst>
                <a:path w="10680064" h="2808478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49728"/>
                  </a:lnTo>
                  <a:cubicBezTo>
                    <a:pt x="10680064" y="2737485"/>
                    <a:pt x="10608690" y="2808478"/>
                    <a:pt x="10520807" y="2808478"/>
                  </a:cubicBezTo>
                  <a:lnTo>
                    <a:pt x="159258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10692764" cy="2821178"/>
            </a:xfrm>
            <a:custGeom>
              <a:avLst/>
              <a:gdLst/>
              <a:ahLst/>
              <a:cxnLst/>
              <a:rect l="l" t="t" r="r" b="b"/>
              <a:pathLst>
                <a:path w="10692764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56078"/>
                  </a:lnTo>
                  <a:lnTo>
                    <a:pt x="10686414" y="2656078"/>
                  </a:lnTo>
                  <a:lnTo>
                    <a:pt x="10692764" y="2656078"/>
                  </a:lnTo>
                  <a:cubicBezTo>
                    <a:pt x="10692764" y="2747264"/>
                    <a:pt x="10618597" y="2821178"/>
                    <a:pt x="10527157" y="2821178"/>
                  </a:cubicBezTo>
                  <a:lnTo>
                    <a:pt x="10527157" y="2814828"/>
                  </a:lnTo>
                  <a:lnTo>
                    <a:pt x="10527157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10527157" y="2808478"/>
                  </a:lnTo>
                  <a:cubicBezTo>
                    <a:pt x="10611612" y="2808478"/>
                    <a:pt x="10680064" y="2740152"/>
                    <a:pt x="10680064" y="2656078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85280" y="6304806"/>
            <a:ext cx="5041701" cy="442912"/>
            <a:chOff x="0" y="0"/>
            <a:chExt cx="6722268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722268" cy="590550"/>
            </a:xfrm>
            <a:custGeom>
              <a:avLst/>
              <a:gdLst/>
              <a:ahLst/>
              <a:cxnLst/>
              <a:rect l="l" t="t" r="r" b="b"/>
              <a:pathLst>
                <a:path w="6722268" h="590550">
                  <a:moveTo>
                    <a:pt x="0" y="0"/>
                  </a:moveTo>
                  <a:lnTo>
                    <a:pt x="6722268" y="0"/>
                  </a:lnTo>
                  <a:lnTo>
                    <a:pt x="672226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672226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Advanced Sensor Integration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5280" y="6917829"/>
            <a:ext cx="7423994" cy="907256"/>
            <a:chOff x="0" y="0"/>
            <a:chExt cx="9898658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898659" cy="1209675"/>
            </a:xfrm>
            <a:custGeom>
              <a:avLst/>
              <a:gdLst/>
              <a:ahLst/>
              <a:cxnLst/>
              <a:rect l="l" t="t" r="r" b="b"/>
              <a:pathLst>
                <a:path w="9898659" h="1209675">
                  <a:moveTo>
                    <a:pt x="0" y="0"/>
                  </a:moveTo>
                  <a:lnTo>
                    <a:pt x="9898659" y="0"/>
                  </a:lnTo>
                  <a:lnTo>
                    <a:pt x="989865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989865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Add GPS and obstacle detection for autonomous navigation.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281071" y="6007001"/>
            <a:ext cx="8019604" cy="2115890"/>
            <a:chOff x="0" y="0"/>
            <a:chExt cx="10692805" cy="2821187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10680064" cy="2808478"/>
            </a:xfrm>
            <a:custGeom>
              <a:avLst/>
              <a:gdLst/>
              <a:ahLst/>
              <a:cxnLst/>
              <a:rect l="l" t="t" r="r" b="b"/>
              <a:pathLst>
                <a:path w="10680064" h="2808478">
                  <a:moveTo>
                    <a:pt x="0" y="158750"/>
                  </a:moveTo>
                  <a:cubicBezTo>
                    <a:pt x="0" y="71120"/>
                    <a:pt x="71374" y="0"/>
                    <a:pt x="159258" y="0"/>
                  </a:cubicBezTo>
                  <a:lnTo>
                    <a:pt x="10520807" y="0"/>
                  </a:lnTo>
                  <a:cubicBezTo>
                    <a:pt x="10608818" y="0"/>
                    <a:pt x="10680064" y="71120"/>
                    <a:pt x="10680064" y="158750"/>
                  </a:cubicBezTo>
                  <a:lnTo>
                    <a:pt x="10680064" y="2649728"/>
                  </a:lnTo>
                  <a:cubicBezTo>
                    <a:pt x="10680064" y="2737485"/>
                    <a:pt x="10608690" y="2808478"/>
                    <a:pt x="10520807" y="2808478"/>
                  </a:cubicBezTo>
                  <a:lnTo>
                    <a:pt x="159258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10692764" cy="2821178"/>
            </a:xfrm>
            <a:custGeom>
              <a:avLst/>
              <a:gdLst/>
              <a:ahLst/>
              <a:cxnLst/>
              <a:rect l="l" t="t" r="r" b="b"/>
              <a:pathLst>
                <a:path w="10692764" h="2821178">
                  <a:moveTo>
                    <a:pt x="0" y="165100"/>
                  </a:moveTo>
                  <a:cubicBezTo>
                    <a:pt x="0" y="73914"/>
                    <a:pt x="74168" y="0"/>
                    <a:pt x="165608" y="0"/>
                  </a:cubicBezTo>
                  <a:lnTo>
                    <a:pt x="10527157" y="0"/>
                  </a:lnTo>
                  <a:lnTo>
                    <a:pt x="10527157" y="6350"/>
                  </a:lnTo>
                  <a:lnTo>
                    <a:pt x="10527157" y="0"/>
                  </a:lnTo>
                  <a:cubicBezTo>
                    <a:pt x="10618597" y="0"/>
                    <a:pt x="10692764" y="73914"/>
                    <a:pt x="10692764" y="165100"/>
                  </a:cubicBezTo>
                  <a:lnTo>
                    <a:pt x="10686414" y="165100"/>
                  </a:lnTo>
                  <a:lnTo>
                    <a:pt x="10692764" y="165100"/>
                  </a:lnTo>
                  <a:lnTo>
                    <a:pt x="10692764" y="2656078"/>
                  </a:lnTo>
                  <a:lnTo>
                    <a:pt x="10686414" y="2656078"/>
                  </a:lnTo>
                  <a:lnTo>
                    <a:pt x="10692764" y="2656078"/>
                  </a:lnTo>
                  <a:cubicBezTo>
                    <a:pt x="10692764" y="2747264"/>
                    <a:pt x="10618597" y="2821178"/>
                    <a:pt x="10527157" y="2821178"/>
                  </a:cubicBezTo>
                  <a:lnTo>
                    <a:pt x="10527157" y="2814828"/>
                  </a:lnTo>
                  <a:lnTo>
                    <a:pt x="10527157" y="2821178"/>
                  </a:lnTo>
                  <a:lnTo>
                    <a:pt x="165608" y="2821178"/>
                  </a:lnTo>
                  <a:lnTo>
                    <a:pt x="165608" y="2814828"/>
                  </a:lnTo>
                  <a:lnTo>
                    <a:pt x="165608" y="2821178"/>
                  </a:lnTo>
                  <a:cubicBezTo>
                    <a:pt x="74168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608" y="2808478"/>
                  </a:cubicBezTo>
                  <a:lnTo>
                    <a:pt x="10527157" y="2808478"/>
                  </a:lnTo>
                  <a:cubicBezTo>
                    <a:pt x="10611612" y="2808478"/>
                    <a:pt x="10680064" y="2740152"/>
                    <a:pt x="10680064" y="2656078"/>
                  </a:cubicBezTo>
                  <a:lnTo>
                    <a:pt x="10680064" y="165100"/>
                  </a:lnTo>
                  <a:cubicBezTo>
                    <a:pt x="10680064" y="80899"/>
                    <a:pt x="10611612" y="12700"/>
                    <a:pt x="10527157" y="12700"/>
                  </a:cubicBezTo>
                  <a:lnTo>
                    <a:pt x="165608" y="12700"/>
                  </a:lnTo>
                  <a:lnTo>
                    <a:pt x="165608" y="6350"/>
                  </a:lnTo>
                  <a:lnTo>
                    <a:pt x="165608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578876" y="6304806"/>
            <a:ext cx="4033838" cy="442912"/>
            <a:chOff x="0" y="0"/>
            <a:chExt cx="5378450" cy="590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378450" cy="590550"/>
            </a:xfrm>
            <a:custGeom>
              <a:avLst/>
              <a:gdLst/>
              <a:ahLst/>
              <a:cxnLst/>
              <a:rect l="l" t="t" r="r" b="b"/>
              <a:pathLst>
                <a:path w="5378450" h="590550">
                  <a:moveTo>
                    <a:pt x="0" y="0"/>
                  </a:moveTo>
                  <a:lnTo>
                    <a:pt x="5378450" y="0"/>
                  </a:lnTo>
                  <a:lnTo>
                    <a:pt x="537845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5378450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User Interface Upgrade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578876" y="6917829"/>
            <a:ext cx="7423994" cy="453629"/>
            <a:chOff x="0" y="0"/>
            <a:chExt cx="9898658" cy="6048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898659" cy="604838"/>
            </a:xfrm>
            <a:custGeom>
              <a:avLst/>
              <a:gdLst/>
              <a:ahLst/>
              <a:cxnLst/>
              <a:rect l="l" t="t" r="r" b="b"/>
              <a:pathLst>
                <a:path w="9898659" h="604838">
                  <a:moveTo>
                    <a:pt x="0" y="0"/>
                  </a:moveTo>
                  <a:lnTo>
                    <a:pt x="9898659" y="0"/>
                  </a:lnTo>
                  <a:lnTo>
                    <a:pt x="989865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989865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Develop a more intuitive smartphone control app.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743224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Project Limitations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196232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Understanding the current constraints helps direct future enhancements.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3968800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This project faces range limits and basic sensor integration challenges.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7475" y="4736604"/>
            <a:ext cx="647402" cy="647403"/>
            <a:chOff x="0" y="0"/>
            <a:chExt cx="863203" cy="863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913632" y="4838700"/>
            <a:ext cx="3544044" cy="442912"/>
            <a:chOff x="0" y="0"/>
            <a:chExt cx="4725392" cy="5905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Bluetooth Range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13632" y="5451722"/>
            <a:ext cx="7053262" cy="907256"/>
            <a:chOff x="0" y="0"/>
            <a:chExt cx="9404350" cy="120967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04350" cy="1209675"/>
            </a:xfrm>
            <a:custGeom>
              <a:avLst/>
              <a:gdLst/>
              <a:ahLst/>
              <a:cxnLst/>
              <a:rect l="l" t="t" r="r" b="b"/>
              <a:pathLst>
                <a:path w="9404350" h="1209675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Control distance is limited to a few meters around the boat.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16491" y="4736604"/>
            <a:ext cx="647403" cy="647403"/>
            <a:chOff x="0" y="0"/>
            <a:chExt cx="863203" cy="86320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242649" y="4838700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Power Constraints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42649" y="5451722"/>
            <a:ext cx="7053262" cy="907256"/>
            <a:chOff x="0" y="0"/>
            <a:chExt cx="9404350" cy="12096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4350" cy="1209675"/>
            </a:xfrm>
            <a:custGeom>
              <a:avLst/>
              <a:gdLst/>
              <a:ahLst/>
              <a:cxnLst/>
              <a:rect l="l" t="t" r="r" b="b"/>
              <a:pathLst>
                <a:path w="9404350" h="1209675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Battery life restricts operation time under continuous usage.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87475" y="6921252"/>
            <a:ext cx="647402" cy="647403"/>
            <a:chOff x="0" y="0"/>
            <a:chExt cx="863203" cy="863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913632" y="7023347"/>
            <a:ext cx="3544044" cy="442912"/>
            <a:chOff x="0" y="0"/>
            <a:chExt cx="4725392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Sensor Support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913632" y="7636371"/>
            <a:ext cx="7053262" cy="907256"/>
            <a:chOff x="0" y="0"/>
            <a:chExt cx="9404350" cy="120967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404350" cy="1209675"/>
            </a:xfrm>
            <a:custGeom>
              <a:avLst/>
              <a:gdLst/>
              <a:ahLst/>
              <a:cxnLst/>
              <a:rect l="l" t="t" r="r" b="b"/>
              <a:pathLst>
                <a:path w="9404350" h="1209675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Currently lacks advanced sensors for autonomous navigation.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316491" y="6921252"/>
            <a:ext cx="647403" cy="647403"/>
            <a:chOff x="0" y="0"/>
            <a:chExt cx="863203" cy="863203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0242649" y="7023347"/>
            <a:ext cx="3544044" cy="442912"/>
            <a:chOff x="0" y="0"/>
            <a:chExt cx="4725392" cy="5905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User Interface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242649" y="7636371"/>
            <a:ext cx="7053262" cy="907256"/>
            <a:chOff x="0" y="0"/>
            <a:chExt cx="9404350" cy="120967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404350" cy="1209675"/>
            </a:xfrm>
            <a:custGeom>
              <a:avLst/>
              <a:gdLst/>
              <a:ahLst/>
              <a:cxnLst/>
              <a:rect l="l" t="t" r="r" b="b"/>
              <a:pathLst>
                <a:path w="9404350" h="1209675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Mobile app interface could be more intuitive and responsive.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386732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4834979"/>
            <a:ext cx="647402" cy="647402"/>
            <a:chOff x="0" y="0"/>
            <a:chExt cx="863203" cy="86320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13632" y="4937075"/>
            <a:ext cx="4276874" cy="885825"/>
            <a:chOff x="0" y="0"/>
            <a:chExt cx="5702498" cy="1181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02498" cy="1181100"/>
            </a:xfrm>
            <a:custGeom>
              <a:avLst/>
              <a:gdLst/>
              <a:ahLst/>
              <a:cxnLst/>
              <a:rect l="l" t="t" r="r" b="b"/>
              <a:pathLst>
                <a:path w="5702498" h="1181100">
                  <a:moveTo>
                    <a:pt x="0" y="0"/>
                  </a:moveTo>
                  <a:lnTo>
                    <a:pt x="5702498" y="0"/>
                  </a:lnTo>
                  <a:lnTo>
                    <a:pt x="57024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70249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Effective Wireless Control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3632" y="5993011"/>
            <a:ext cx="4276874" cy="907256"/>
            <a:chOff x="0" y="0"/>
            <a:chExt cx="570249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02498" cy="1209675"/>
            </a:xfrm>
            <a:custGeom>
              <a:avLst/>
              <a:gdLst/>
              <a:ahLst/>
              <a:cxnLst/>
              <a:rect l="l" t="t" r="r" b="b"/>
              <a:pathLst>
                <a:path w="5702498" h="1209675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Bluetooth enables reliable and responsive boat navigation.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40104" y="4834979"/>
            <a:ext cx="647403" cy="647402"/>
            <a:chOff x="0" y="0"/>
            <a:chExt cx="863203" cy="86320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466260" y="4937075"/>
            <a:ext cx="4276874" cy="885825"/>
            <a:chOff x="0" y="0"/>
            <a:chExt cx="5702498" cy="1181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02498" cy="1181100"/>
            </a:xfrm>
            <a:custGeom>
              <a:avLst/>
              <a:gdLst/>
              <a:ahLst/>
              <a:cxnLst/>
              <a:rect l="l" t="t" r="r" b="b"/>
              <a:pathLst>
                <a:path w="5702498" h="1181100">
                  <a:moveTo>
                    <a:pt x="0" y="0"/>
                  </a:moveTo>
                  <a:lnTo>
                    <a:pt x="5702498" y="0"/>
                  </a:lnTo>
                  <a:lnTo>
                    <a:pt x="57024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570249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Seamless Component Integration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66260" y="5993011"/>
            <a:ext cx="4276874" cy="907256"/>
            <a:chOff x="0" y="0"/>
            <a:chExt cx="5702498" cy="12096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02498" cy="1209675"/>
            </a:xfrm>
            <a:custGeom>
              <a:avLst/>
              <a:gdLst/>
              <a:ahLst/>
              <a:cxnLst/>
              <a:rect l="l" t="t" r="r" b="b"/>
              <a:pathLst>
                <a:path w="5702498" h="1209675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Arduino, ESC, motor, and power units work harmoniously.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92731" y="4834979"/>
            <a:ext cx="647402" cy="647402"/>
            <a:chOff x="0" y="0"/>
            <a:chExt cx="863203" cy="86320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018889" y="4937075"/>
            <a:ext cx="3788420" cy="442912"/>
            <a:chOff x="0" y="0"/>
            <a:chExt cx="505122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51227" cy="590550"/>
            </a:xfrm>
            <a:custGeom>
              <a:avLst/>
              <a:gdLst/>
              <a:ahLst/>
              <a:cxnLst/>
              <a:rect l="l" t="t" r="r" b="b"/>
              <a:pathLst>
                <a:path w="5051227" h="590550">
                  <a:moveTo>
                    <a:pt x="0" y="0"/>
                  </a:moveTo>
                  <a:lnTo>
                    <a:pt x="5051227" y="0"/>
                  </a:lnTo>
                  <a:lnTo>
                    <a:pt x="50512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505122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Practical Applications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018889" y="5550099"/>
            <a:ext cx="4276874" cy="907256"/>
            <a:chOff x="0" y="0"/>
            <a:chExt cx="5702498" cy="120967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02498" cy="1209675"/>
            </a:xfrm>
            <a:custGeom>
              <a:avLst/>
              <a:gdLst/>
              <a:ahLst/>
              <a:cxnLst/>
              <a:rect l="l" t="t" r="r" b="b"/>
              <a:pathLst>
                <a:path w="5702498" h="1209675">
                  <a:moveTo>
                    <a:pt x="0" y="0"/>
                  </a:moveTo>
                  <a:lnTo>
                    <a:pt x="5702498" y="0"/>
                  </a:lnTo>
                  <a:lnTo>
                    <a:pt x="570249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570249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Ideal for educational projects and prototype marine vehicles.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440335"/>
            <a:ext cx="9781878" cy="1222772"/>
            <a:chOff x="0" y="0"/>
            <a:chExt cx="13042503" cy="16303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Thank You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230141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We appreciate your time and interest in our Bluetooth-controlled RC boat project.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002709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Feel free to ask questions or provide feedback.</a:t>
              </a: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608FCC64-D12F-946B-8728-7A3AA389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6" y="0"/>
            <a:ext cx="7161904" cy="90997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16" y="93899"/>
            <a:ext cx="18288000" cy="10287000"/>
            <a:chOff x="-101600" y="139449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101600" y="139449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66626" y="680889"/>
            <a:ext cx="4023718" cy="503039"/>
          </a:xfrm>
          <a:custGeom>
            <a:avLst/>
            <a:gdLst/>
            <a:ahLst/>
            <a:cxnLst/>
            <a:rect l="l" t="t" r="r" b="b"/>
            <a:pathLst>
              <a:path w="5364957" h="670718">
                <a:moveTo>
                  <a:pt x="0" y="0"/>
                </a:moveTo>
                <a:lnTo>
                  <a:pt x="5364957" y="0"/>
                </a:lnTo>
                <a:lnTo>
                  <a:pt x="5364957" y="670718"/>
                </a:lnTo>
                <a:lnTo>
                  <a:pt x="0" y="67071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14" name="Freeform 14"/>
          <p:cNvSpPr/>
          <p:nvPr/>
        </p:nvSpPr>
        <p:spPr>
          <a:xfrm>
            <a:off x="7044682" y="2884882"/>
            <a:ext cx="12329964" cy="257324"/>
          </a:xfrm>
          <a:custGeom>
            <a:avLst/>
            <a:gdLst/>
            <a:ahLst/>
            <a:cxnLst/>
            <a:rect l="l" t="t" r="r" b="b"/>
            <a:pathLst>
              <a:path w="16439952" h="343098">
                <a:moveTo>
                  <a:pt x="0" y="0"/>
                </a:moveTo>
                <a:lnTo>
                  <a:pt x="16439952" y="0"/>
                </a:lnTo>
                <a:lnTo>
                  <a:pt x="16439952" y="343098"/>
                </a:lnTo>
                <a:lnTo>
                  <a:pt x="0" y="3430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18" name="Freeform 18"/>
          <p:cNvSpPr/>
          <p:nvPr/>
        </p:nvSpPr>
        <p:spPr>
          <a:xfrm>
            <a:off x="5091410" y="4314230"/>
            <a:ext cx="2059186" cy="251520"/>
          </a:xfrm>
          <a:custGeom>
            <a:avLst/>
            <a:gdLst/>
            <a:ahLst/>
            <a:cxnLst/>
            <a:rect l="l" t="t" r="r" b="b"/>
            <a:pathLst>
              <a:path w="2745582" h="335360">
                <a:moveTo>
                  <a:pt x="0" y="0"/>
                </a:moveTo>
                <a:lnTo>
                  <a:pt x="2745582" y="0"/>
                </a:lnTo>
                <a:lnTo>
                  <a:pt x="2745582" y="335360"/>
                </a:lnTo>
                <a:lnTo>
                  <a:pt x="0" y="3353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21" name="Freeform 21"/>
          <p:cNvSpPr/>
          <p:nvPr/>
        </p:nvSpPr>
        <p:spPr>
          <a:xfrm>
            <a:off x="5091410" y="4662190"/>
            <a:ext cx="12329964" cy="257324"/>
          </a:xfrm>
          <a:custGeom>
            <a:avLst/>
            <a:gdLst/>
            <a:ahLst/>
            <a:cxnLst/>
            <a:rect l="l" t="t" r="r" b="b"/>
            <a:pathLst>
              <a:path w="16439952" h="343098">
                <a:moveTo>
                  <a:pt x="0" y="0"/>
                </a:moveTo>
                <a:lnTo>
                  <a:pt x="16439952" y="0"/>
                </a:lnTo>
                <a:lnTo>
                  <a:pt x="16439952" y="343098"/>
                </a:lnTo>
                <a:lnTo>
                  <a:pt x="0" y="3430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sp>
        <p:nvSpPr>
          <p:cNvPr id="28" name="Freeform 28"/>
          <p:cNvSpPr/>
          <p:nvPr/>
        </p:nvSpPr>
        <p:spPr>
          <a:xfrm>
            <a:off x="9625000" y="7470725"/>
            <a:ext cx="7796373" cy="1541334"/>
          </a:xfrm>
          <a:custGeom>
            <a:avLst/>
            <a:gdLst/>
            <a:ahLst/>
            <a:cxnLst/>
            <a:rect l="l" t="t" r="r" b="b"/>
            <a:pathLst>
              <a:path w="16439952" h="343098">
                <a:moveTo>
                  <a:pt x="0" y="0"/>
                </a:moveTo>
                <a:lnTo>
                  <a:pt x="16439952" y="0"/>
                </a:lnTo>
                <a:lnTo>
                  <a:pt x="16439952" y="343098"/>
                </a:lnTo>
                <a:lnTo>
                  <a:pt x="0" y="3430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839B0A2-FFD5-0982-A31F-A8DB124BD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2401" y="-115670"/>
            <a:ext cx="2920632" cy="2768546"/>
          </a:xfrm>
          <a:prstGeom prst="rect">
            <a:avLst/>
          </a:prstGeom>
        </p:spPr>
      </p:pic>
      <p:sp>
        <p:nvSpPr>
          <p:cNvPr id="54" name="Text Box 1">
            <a:extLst>
              <a:ext uri="{FF2B5EF4-FFF2-40B4-BE49-F238E27FC236}">
                <a16:creationId xmlns:a16="http://schemas.microsoft.com/office/drawing/2014/main" id="{6AE9A7CC-36A3-125B-A16A-C7B766FB8295}"/>
              </a:ext>
            </a:extLst>
          </p:cNvPr>
          <p:cNvSpPr txBox="1"/>
          <p:nvPr/>
        </p:nvSpPr>
        <p:spPr>
          <a:xfrm>
            <a:off x="2774158" y="2678130"/>
            <a:ext cx="13489012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rint MT Shadow" panose="04020605060303030202" charset="0"/>
                <a:cs typeface="Imprint MT Shadow" panose="04020605060303030202" charset="0"/>
              </a:rPr>
              <a:t>Green University of Bangladesh </a:t>
            </a:r>
          </a:p>
        </p:txBody>
      </p:sp>
      <p:sp>
        <p:nvSpPr>
          <p:cNvPr id="55" name="Text Box 9">
            <a:extLst>
              <a:ext uri="{FF2B5EF4-FFF2-40B4-BE49-F238E27FC236}">
                <a16:creationId xmlns:a16="http://schemas.microsoft.com/office/drawing/2014/main" id="{D4D4271B-A392-7D43-6740-B14350339F53}"/>
              </a:ext>
            </a:extLst>
          </p:cNvPr>
          <p:cNvSpPr txBox="1"/>
          <p:nvPr/>
        </p:nvSpPr>
        <p:spPr>
          <a:xfrm>
            <a:off x="5016976" y="4149144"/>
            <a:ext cx="8631481" cy="17638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mprint MT Shadow" panose="04020605060303030202" charset="0"/>
                <a:cs typeface="Imprint MT Shadow" panose="04020605060303030202" charset="0"/>
              </a:rPr>
              <a:t>              Course Title : EEE LAB</a:t>
            </a:r>
          </a:p>
          <a:p>
            <a:r>
              <a:rPr lang="en-US" sz="3200" dirty="0">
                <a:solidFill>
                  <a:schemeClr val="bg1"/>
                </a:solidFill>
                <a:latin typeface="Imprint MT Shadow" panose="04020605060303030202" charset="0"/>
                <a:cs typeface="Imprint MT Shadow" panose="04020605060303030202" charset="0"/>
              </a:rPr>
              <a:t>Course Code: CSE-202       Department :CSE</a:t>
            </a:r>
          </a:p>
          <a:p>
            <a:r>
              <a:rPr lang="en-US" sz="3200" dirty="0">
                <a:solidFill>
                  <a:schemeClr val="bg1"/>
                </a:solidFill>
                <a:latin typeface="Imprint MT Shadow" panose="04020605060303030202" charset="0"/>
                <a:cs typeface="Imprint MT Shadow" panose="04020605060303030202" charset="0"/>
              </a:rPr>
              <a:t>      Section : 232-D1            Batch: 232</a:t>
            </a:r>
          </a:p>
        </p:txBody>
      </p:sp>
      <p:sp>
        <p:nvSpPr>
          <p:cNvPr id="56" name="Text Box 16">
            <a:extLst>
              <a:ext uri="{FF2B5EF4-FFF2-40B4-BE49-F238E27FC236}">
                <a16:creationId xmlns:a16="http://schemas.microsoft.com/office/drawing/2014/main" id="{506B3694-CE4C-B247-B31E-4A609EDC5EC2}"/>
              </a:ext>
            </a:extLst>
          </p:cNvPr>
          <p:cNvSpPr txBox="1"/>
          <p:nvPr/>
        </p:nvSpPr>
        <p:spPr>
          <a:xfrm>
            <a:off x="2024830" y="2915900"/>
            <a:ext cx="2455545" cy="12811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1200" u="sng" dirty="0">
              <a:solidFill>
                <a:schemeClr val="bg1"/>
              </a:solidFill>
              <a:latin typeface="Imprint MT Shadow" panose="04020605060303030202" charset="0"/>
              <a:cs typeface="Imprint MT Shadow" panose="0402060506030303020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5D678C-CCF6-A6ED-7345-2351F3BD76A8}"/>
              </a:ext>
            </a:extLst>
          </p:cNvPr>
          <p:cNvGrpSpPr/>
          <p:nvPr/>
        </p:nvGrpSpPr>
        <p:grpSpPr>
          <a:xfrm>
            <a:off x="2649323" y="6262225"/>
            <a:ext cx="12847460" cy="3163606"/>
            <a:chOff x="1782941" y="6153829"/>
            <a:chExt cx="12847460" cy="316360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3BEF9B-D836-638D-B251-3FF777973D84}"/>
                </a:ext>
              </a:extLst>
            </p:cNvPr>
            <p:cNvSpPr/>
            <p:nvPr/>
          </p:nvSpPr>
          <p:spPr>
            <a:xfrm>
              <a:off x="9625001" y="6153829"/>
              <a:ext cx="5005400" cy="3163606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Text Box 17">
              <a:extLst>
                <a:ext uri="{FF2B5EF4-FFF2-40B4-BE49-F238E27FC236}">
                  <a16:creationId xmlns:a16="http://schemas.microsoft.com/office/drawing/2014/main" id="{C9504234-9D2F-7E02-B35E-D7E139165170}"/>
                </a:ext>
              </a:extLst>
            </p:cNvPr>
            <p:cNvSpPr txBox="1"/>
            <p:nvPr/>
          </p:nvSpPr>
          <p:spPr>
            <a:xfrm>
              <a:off x="1782941" y="6153829"/>
              <a:ext cx="5050843" cy="3163606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2400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</a:rPr>
                <a:t>Subm</a:t>
              </a:r>
              <a:r>
                <a:rPr lang="en-US" sz="2800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</a:rPr>
                <a:t>itted by</a:t>
              </a:r>
              <a:endParaRPr lang="en-US" sz="28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  <a:sym typeface="Arial" panose="020B0604020202020204"/>
              </a:endParaRPr>
            </a:p>
            <a:p>
              <a:pPr marL="342900" indent="-34290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Md. </a:t>
              </a:r>
              <a:r>
                <a:rPr lang="en-US" sz="2400" kern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Rahanul</a:t>
              </a: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 Islam</a:t>
              </a:r>
            </a:p>
            <a:p>
              <a:pPr>
                <a:buClr>
                  <a:srgbClr val="000000"/>
                </a:buClr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ID: 232002089</a:t>
              </a:r>
            </a:p>
            <a:p>
              <a:pPr marL="342900" indent="-34290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Tasnima Tahrim Turna</a:t>
              </a:r>
            </a:p>
            <a:p>
              <a:pPr>
                <a:buClr>
                  <a:srgbClr val="000000"/>
                </a:buClr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ID: 232002273</a:t>
              </a:r>
            </a:p>
            <a:p>
              <a:pPr marL="342900" indent="-342900">
                <a:buClr>
                  <a:srgbClr val="000000"/>
                </a:buClr>
                <a:buFont typeface="Arial" panose="020B0604020202020204" pitchFamily="34" charset="0"/>
                <a:buChar char="•"/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Sabia </a:t>
              </a:r>
              <a:r>
                <a:rPr lang="en-US" sz="2400" kern="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Tiaba</a:t>
              </a:r>
              <a:endParaRPr lang="en-US" sz="2400" kern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  <a:sym typeface="Arial" panose="020B0604020202020204"/>
              </a:endParaRPr>
            </a:p>
            <a:p>
              <a:pPr>
                <a:buClr>
                  <a:srgbClr val="000000"/>
                </a:buClr>
              </a:pPr>
              <a:r>
                <a:rPr lang="en-US" sz="240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mprint MT Shadow" panose="04020605060303030202" charset="0"/>
                  <a:cs typeface="Imprint MT Shadow" panose="04020605060303030202" charset="0"/>
                  <a:sym typeface="Arial" panose="020B0604020202020204"/>
                </a:rPr>
                <a:t>ID: 232002129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7B08D5-6F1A-68A9-2B50-60140E41E06B}"/>
              </a:ext>
            </a:extLst>
          </p:cNvPr>
          <p:cNvSpPr txBox="1"/>
          <p:nvPr/>
        </p:nvSpPr>
        <p:spPr>
          <a:xfrm>
            <a:off x="10745438" y="6528591"/>
            <a:ext cx="41135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</a:rPr>
              <a:t>Submitted to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</a:rPr>
              <a:t>Name: Md. Nayeem sarkar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</a:rPr>
              <a:t>Lecturer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</a:rPr>
              <a:t>Dept. of CSE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rint MT Shadow" panose="04020605060303030202" charset="0"/>
                <a:cs typeface="Imprint MT Shadow" panose="04020605060303030202" charset="0"/>
              </a:rPr>
              <a:t>Green University of Bangladesh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82266" y="773460"/>
            <a:ext cx="6666011" cy="833140"/>
            <a:chOff x="0" y="0"/>
            <a:chExt cx="8888015" cy="1110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88015" cy="1110853"/>
            </a:xfrm>
            <a:custGeom>
              <a:avLst/>
              <a:gdLst/>
              <a:ahLst/>
              <a:cxnLst/>
              <a:rect l="l" t="t" r="r" b="b"/>
              <a:pathLst>
                <a:path w="8888015" h="1110853">
                  <a:moveTo>
                    <a:pt x="0" y="0"/>
                  </a:moveTo>
                  <a:lnTo>
                    <a:pt x="8888015" y="0"/>
                  </a:lnTo>
                  <a:lnTo>
                    <a:pt x="8888015" y="1110853"/>
                  </a:lnTo>
                  <a:lnTo>
                    <a:pt x="0" y="11108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888015" cy="11489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Outline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7504" y="2135089"/>
            <a:ext cx="609451" cy="609451"/>
            <a:chOff x="0" y="0"/>
            <a:chExt cx="812602" cy="812602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48742" y="2231380"/>
            <a:ext cx="3333006" cy="416719"/>
            <a:chOff x="0" y="0"/>
            <a:chExt cx="4444008" cy="5556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Introduction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48742" y="2807940"/>
            <a:ext cx="7128719" cy="426690"/>
            <a:chOff x="0" y="0"/>
            <a:chExt cx="9504958" cy="568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Project background and importance of wireless control.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5925" y="2135089"/>
            <a:ext cx="609451" cy="609451"/>
            <a:chOff x="0" y="0"/>
            <a:chExt cx="812602" cy="812602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177165" y="2231380"/>
            <a:ext cx="3333006" cy="416719"/>
            <a:chOff x="0" y="0"/>
            <a:chExt cx="4444008" cy="5556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Objective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77165" y="2807940"/>
            <a:ext cx="7128719" cy="426690"/>
            <a:chOff x="0" y="0"/>
            <a:chExt cx="9504958" cy="568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Goals and expected outcomes of the RC boat project.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77504" y="3763119"/>
            <a:ext cx="609451" cy="609451"/>
            <a:chOff x="0" y="0"/>
            <a:chExt cx="812602" cy="812602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848742" y="3859411"/>
            <a:ext cx="3333006" cy="416719"/>
            <a:chOff x="0" y="0"/>
            <a:chExt cx="4444008" cy="5556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Components Used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848742" y="4435971"/>
            <a:ext cx="7128719" cy="426690"/>
            <a:chOff x="0" y="0"/>
            <a:chExt cx="9504958" cy="5689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Hardware parts and modules included.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305925" y="3763119"/>
            <a:ext cx="609451" cy="609451"/>
            <a:chOff x="0" y="0"/>
            <a:chExt cx="812602" cy="812602"/>
          </a:xfrm>
        </p:grpSpPr>
        <p:sp>
          <p:nvSpPr>
            <p:cNvPr id="37" name="Freeform 37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177165" y="3859411"/>
            <a:ext cx="3618905" cy="416719"/>
            <a:chOff x="0" y="0"/>
            <a:chExt cx="4825207" cy="55562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825207" cy="555625"/>
            </a:xfrm>
            <a:custGeom>
              <a:avLst/>
              <a:gdLst/>
              <a:ahLst/>
              <a:cxnLst/>
              <a:rect l="l" t="t" r="r" b="b"/>
              <a:pathLst>
                <a:path w="4825207" h="555625">
                  <a:moveTo>
                    <a:pt x="0" y="0"/>
                  </a:moveTo>
                  <a:lnTo>
                    <a:pt x="4825207" y="0"/>
                  </a:lnTo>
                  <a:lnTo>
                    <a:pt x="4825207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4825207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Working Methodology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177165" y="4435971"/>
            <a:ext cx="7128719" cy="426690"/>
            <a:chOff x="0" y="0"/>
            <a:chExt cx="9504958" cy="56892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Stepwise approach to build and test the system.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77504" y="5157787"/>
            <a:ext cx="609451" cy="609451"/>
            <a:chOff x="0" y="0"/>
            <a:chExt cx="812602" cy="812602"/>
          </a:xfrm>
        </p:grpSpPr>
        <p:sp>
          <p:nvSpPr>
            <p:cNvPr id="46" name="Freeform 46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848742" y="5254079"/>
            <a:ext cx="3333006" cy="416719"/>
            <a:chOff x="0" y="0"/>
            <a:chExt cx="4444008" cy="55562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System Overview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848742" y="5830640"/>
            <a:ext cx="7128719" cy="426690"/>
            <a:chOff x="0" y="0"/>
            <a:chExt cx="9504958" cy="56892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Architecture and component interaction.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305925" y="5157787"/>
            <a:ext cx="609451" cy="609451"/>
            <a:chOff x="0" y="0"/>
            <a:chExt cx="812602" cy="812602"/>
          </a:xfrm>
        </p:grpSpPr>
        <p:sp>
          <p:nvSpPr>
            <p:cNvPr id="55" name="Freeform 55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0177165" y="5254079"/>
            <a:ext cx="3333006" cy="416719"/>
            <a:chOff x="0" y="0"/>
            <a:chExt cx="4444008" cy="55562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Circuit Design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177165" y="5830640"/>
            <a:ext cx="7128719" cy="426690"/>
            <a:chOff x="0" y="0"/>
            <a:chExt cx="9504958" cy="56892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Wiring and signal flow details.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977504" y="6785819"/>
            <a:ext cx="609451" cy="609451"/>
            <a:chOff x="0" y="0"/>
            <a:chExt cx="812602" cy="812602"/>
          </a:xfrm>
        </p:grpSpPr>
        <p:sp>
          <p:nvSpPr>
            <p:cNvPr id="64" name="Freeform 64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1848742" y="6882110"/>
            <a:ext cx="3333006" cy="416719"/>
            <a:chOff x="0" y="0"/>
            <a:chExt cx="4444008" cy="55562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Observation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848742" y="7458670"/>
            <a:ext cx="7128719" cy="426690"/>
            <a:chOff x="0" y="0"/>
            <a:chExt cx="9504958" cy="56892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Results and performance insights.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9305925" y="6785819"/>
            <a:ext cx="609451" cy="609451"/>
            <a:chOff x="0" y="0"/>
            <a:chExt cx="812602" cy="812602"/>
          </a:xfrm>
        </p:grpSpPr>
        <p:sp>
          <p:nvSpPr>
            <p:cNvPr id="73" name="Freeform 73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0177165" y="6882110"/>
            <a:ext cx="3333006" cy="416719"/>
            <a:chOff x="0" y="0"/>
            <a:chExt cx="4444008" cy="555625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7" name="TextBox 77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Challenges Faced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0177165" y="7458670"/>
            <a:ext cx="7128719" cy="426690"/>
            <a:chOff x="0" y="0"/>
            <a:chExt cx="9504958" cy="568920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0" name="TextBox 80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Obstacles and troubleshooting experience.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977504" y="8413849"/>
            <a:ext cx="609451" cy="609451"/>
            <a:chOff x="0" y="0"/>
            <a:chExt cx="812602" cy="812602"/>
          </a:xfrm>
        </p:grpSpPr>
        <p:sp>
          <p:nvSpPr>
            <p:cNvPr id="82" name="Freeform 82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1848742" y="8510141"/>
            <a:ext cx="3333006" cy="416719"/>
            <a:chOff x="0" y="0"/>
            <a:chExt cx="4444008" cy="555625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6" name="TextBox 86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Future Improvement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1848742" y="9086701"/>
            <a:ext cx="7128719" cy="426690"/>
            <a:chOff x="0" y="0"/>
            <a:chExt cx="9504958" cy="56892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9" name="TextBox 89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Potential enhancements and upgrades.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9305925" y="8413849"/>
            <a:ext cx="609451" cy="609451"/>
            <a:chOff x="0" y="0"/>
            <a:chExt cx="812602" cy="812602"/>
          </a:xfrm>
        </p:grpSpPr>
        <p:sp>
          <p:nvSpPr>
            <p:cNvPr id="91" name="Freeform 91"/>
            <p:cNvSpPr/>
            <p:nvPr/>
          </p:nvSpPr>
          <p:spPr>
            <a:xfrm>
              <a:off x="6350" y="6350"/>
              <a:ext cx="799973" cy="799973"/>
            </a:xfrm>
            <a:custGeom>
              <a:avLst/>
              <a:gdLst/>
              <a:ahLst/>
              <a:cxnLst/>
              <a:rect l="l" t="t" r="r" b="b"/>
              <a:pathLst>
                <a:path w="799973" h="799973">
                  <a:moveTo>
                    <a:pt x="0" y="149352"/>
                  </a:moveTo>
                  <a:cubicBezTo>
                    <a:pt x="0" y="66802"/>
                    <a:pt x="66802" y="0"/>
                    <a:pt x="149352" y="0"/>
                  </a:cubicBezTo>
                  <a:lnTo>
                    <a:pt x="650621" y="0"/>
                  </a:lnTo>
                  <a:cubicBezTo>
                    <a:pt x="733044" y="0"/>
                    <a:pt x="799973" y="66802"/>
                    <a:pt x="799973" y="149352"/>
                  </a:cubicBezTo>
                  <a:lnTo>
                    <a:pt x="799973" y="650621"/>
                  </a:lnTo>
                  <a:cubicBezTo>
                    <a:pt x="799973" y="733044"/>
                    <a:pt x="733171" y="799973"/>
                    <a:pt x="650621" y="799973"/>
                  </a:cubicBezTo>
                  <a:lnTo>
                    <a:pt x="149352" y="799973"/>
                  </a:lnTo>
                  <a:cubicBezTo>
                    <a:pt x="66802" y="799846"/>
                    <a:pt x="0" y="733044"/>
                    <a:pt x="0" y="650621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92" name="Freeform 92"/>
            <p:cNvSpPr/>
            <p:nvPr/>
          </p:nvSpPr>
          <p:spPr>
            <a:xfrm>
              <a:off x="0" y="0"/>
              <a:ext cx="812546" cy="812673"/>
            </a:xfrm>
            <a:custGeom>
              <a:avLst/>
              <a:gdLst/>
              <a:ahLst/>
              <a:cxnLst/>
              <a:rect l="l" t="t" r="r" b="b"/>
              <a:pathLst>
                <a:path w="812546" h="812673">
                  <a:moveTo>
                    <a:pt x="0" y="155702"/>
                  </a:moveTo>
                  <a:cubicBezTo>
                    <a:pt x="0" y="69723"/>
                    <a:pt x="69723" y="0"/>
                    <a:pt x="155702" y="0"/>
                  </a:cubicBezTo>
                  <a:lnTo>
                    <a:pt x="656971" y="0"/>
                  </a:lnTo>
                  <a:lnTo>
                    <a:pt x="656971" y="6350"/>
                  </a:lnTo>
                  <a:lnTo>
                    <a:pt x="656971" y="0"/>
                  </a:lnTo>
                  <a:cubicBezTo>
                    <a:pt x="742950" y="0"/>
                    <a:pt x="812546" y="69723"/>
                    <a:pt x="812546" y="155702"/>
                  </a:cubicBezTo>
                  <a:lnTo>
                    <a:pt x="812546" y="656971"/>
                  </a:lnTo>
                  <a:lnTo>
                    <a:pt x="806196" y="656971"/>
                  </a:lnTo>
                  <a:lnTo>
                    <a:pt x="812546" y="656971"/>
                  </a:lnTo>
                  <a:cubicBezTo>
                    <a:pt x="812546" y="742950"/>
                    <a:pt x="742823" y="812673"/>
                    <a:pt x="656844" y="812673"/>
                  </a:cubicBezTo>
                  <a:lnTo>
                    <a:pt x="656844" y="806323"/>
                  </a:lnTo>
                  <a:lnTo>
                    <a:pt x="656844" y="812673"/>
                  </a:lnTo>
                  <a:lnTo>
                    <a:pt x="155702" y="812673"/>
                  </a:lnTo>
                  <a:lnTo>
                    <a:pt x="155702" y="806323"/>
                  </a:lnTo>
                  <a:lnTo>
                    <a:pt x="155702" y="812673"/>
                  </a:lnTo>
                  <a:cubicBezTo>
                    <a:pt x="69723" y="812546"/>
                    <a:pt x="0" y="742950"/>
                    <a:pt x="0" y="656971"/>
                  </a:cubicBezTo>
                  <a:lnTo>
                    <a:pt x="0" y="155702"/>
                  </a:lnTo>
                  <a:lnTo>
                    <a:pt x="6350" y="155702"/>
                  </a:lnTo>
                  <a:lnTo>
                    <a:pt x="0" y="155702"/>
                  </a:lnTo>
                  <a:moveTo>
                    <a:pt x="12700" y="155702"/>
                  </a:moveTo>
                  <a:lnTo>
                    <a:pt x="12700" y="656971"/>
                  </a:lnTo>
                  <a:lnTo>
                    <a:pt x="6350" y="656971"/>
                  </a:lnTo>
                  <a:lnTo>
                    <a:pt x="12700" y="656971"/>
                  </a:lnTo>
                  <a:cubicBezTo>
                    <a:pt x="12700" y="735965"/>
                    <a:pt x="76708" y="799973"/>
                    <a:pt x="155702" y="799973"/>
                  </a:cubicBezTo>
                  <a:lnTo>
                    <a:pt x="656971" y="799973"/>
                  </a:lnTo>
                  <a:cubicBezTo>
                    <a:pt x="735965" y="799973"/>
                    <a:pt x="799973" y="735965"/>
                    <a:pt x="799973" y="656971"/>
                  </a:cubicBezTo>
                  <a:lnTo>
                    <a:pt x="799973" y="155702"/>
                  </a:lnTo>
                  <a:lnTo>
                    <a:pt x="806323" y="155702"/>
                  </a:lnTo>
                  <a:lnTo>
                    <a:pt x="799973" y="155702"/>
                  </a:lnTo>
                  <a:cubicBezTo>
                    <a:pt x="799846" y="76708"/>
                    <a:pt x="735838" y="12700"/>
                    <a:pt x="656971" y="12700"/>
                  </a:cubicBezTo>
                  <a:lnTo>
                    <a:pt x="155702" y="12700"/>
                  </a:lnTo>
                  <a:lnTo>
                    <a:pt x="155702" y="6350"/>
                  </a:lnTo>
                  <a:lnTo>
                    <a:pt x="155702" y="12700"/>
                  </a:lnTo>
                  <a:cubicBezTo>
                    <a:pt x="76708" y="12700"/>
                    <a:pt x="12700" y="76708"/>
                    <a:pt x="12700" y="155702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10177165" y="8510141"/>
            <a:ext cx="3333006" cy="416719"/>
            <a:chOff x="0" y="0"/>
            <a:chExt cx="4444008" cy="555625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4444008" cy="555625"/>
            </a:xfrm>
            <a:custGeom>
              <a:avLst/>
              <a:gdLst/>
              <a:ahLst/>
              <a:cxnLst/>
              <a:rect l="l" t="t" r="r" b="b"/>
              <a:pathLst>
                <a:path w="4444008" h="555625">
                  <a:moveTo>
                    <a:pt x="0" y="0"/>
                  </a:moveTo>
                  <a:lnTo>
                    <a:pt x="4444008" y="0"/>
                  </a:lnTo>
                  <a:lnTo>
                    <a:pt x="4444008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5" name="TextBox 95"/>
            <p:cNvSpPr txBox="1"/>
            <p:nvPr/>
          </p:nvSpPr>
          <p:spPr>
            <a:xfrm>
              <a:off x="0" y="-19050"/>
              <a:ext cx="4444008" cy="574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Conclusion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10177165" y="9086701"/>
            <a:ext cx="7128719" cy="426690"/>
            <a:chOff x="0" y="0"/>
            <a:chExt cx="9504958" cy="56892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9504959" cy="568920"/>
            </a:xfrm>
            <a:custGeom>
              <a:avLst/>
              <a:gdLst/>
              <a:ahLst/>
              <a:cxnLst/>
              <a:rect l="l" t="t" r="r" b="b"/>
              <a:pathLst>
                <a:path w="9504959" h="568920">
                  <a:moveTo>
                    <a:pt x="0" y="0"/>
                  </a:moveTo>
                  <a:lnTo>
                    <a:pt x="9504959" y="0"/>
                  </a:lnTo>
                  <a:lnTo>
                    <a:pt x="9504959" y="568920"/>
                  </a:lnTo>
                  <a:lnTo>
                    <a:pt x="0" y="56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8" name="TextBox 98"/>
            <p:cNvSpPr txBox="1"/>
            <p:nvPr/>
          </p:nvSpPr>
          <p:spPr>
            <a:xfrm>
              <a:off x="0" y="-95250"/>
              <a:ext cx="9504958" cy="6641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Summary and final thoughts.</a:t>
              </a:r>
            </a:p>
          </p:txBody>
        </p: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808BC21B-29AD-5779-6412-81395A0AC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054" y="127926"/>
            <a:ext cx="2495030" cy="2089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498550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Introduction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064817"/>
            <a:ext cx="7805886" cy="907256"/>
            <a:chOff x="0" y="0"/>
            <a:chExt cx="10407848" cy="120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This RC boat project allows wireless remote control via Bluetooth.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227165"/>
            <a:ext cx="7805886" cy="907256"/>
            <a:chOff x="0" y="0"/>
            <a:chExt cx="10407848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Key functions include motor control and real-time responsiveness.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389512"/>
            <a:ext cx="7805886" cy="907256"/>
            <a:chOff x="0" y="0"/>
            <a:chExt cx="10407848" cy="1209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Embedded system design is critical for seamless operation.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90E7BE6-C72B-7CD4-9F94-BF2189A65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0"/>
            <a:ext cx="8305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635425"/>
            <a:ext cx="9781878" cy="1222772"/>
            <a:chOff x="0" y="0"/>
            <a:chExt cx="13042503" cy="16303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Motivation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425231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Exploring wireless control enhances innovation in marine robotics.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6197799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Combining embedded systems with Bluetooth tech fosters learning and prototyping.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13F92B-7FE2-8095-C021-D7F511AA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161" y="2621282"/>
            <a:ext cx="6029793" cy="5044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850237" y="2018259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Objective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45475" y="3324671"/>
            <a:ext cx="4590604" cy="3012430"/>
            <a:chOff x="0" y="0"/>
            <a:chExt cx="6120805" cy="4016573"/>
          </a:xfrm>
        </p:grpSpPr>
        <p:sp>
          <p:nvSpPr>
            <p:cNvPr id="11" name="Freeform 11"/>
            <p:cNvSpPr/>
            <p:nvPr/>
          </p:nvSpPr>
          <p:spPr>
            <a:xfrm>
              <a:off x="6350" y="6350"/>
              <a:ext cx="6108192" cy="4003929"/>
            </a:xfrm>
            <a:custGeom>
              <a:avLst/>
              <a:gdLst/>
              <a:ahLst/>
              <a:cxnLst/>
              <a:rect l="l" t="t" r="r" b="b"/>
              <a:pathLst>
                <a:path w="6108192" h="4003929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45052"/>
                  </a:lnTo>
                  <a:cubicBezTo>
                    <a:pt x="6108192" y="3932809"/>
                    <a:pt x="6037072" y="4003802"/>
                    <a:pt x="5949188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120892" cy="4016502"/>
            </a:xfrm>
            <a:custGeom>
              <a:avLst/>
              <a:gdLst/>
              <a:ahLst/>
              <a:cxnLst/>
              <a:rect l="l" t="t" r="r" b="b"/>
              <a:pathLst>
                <a:path w="6120892" h="401650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51402"/>
                  </a:lnTo>
                  <a:lnTo>
                    <a:pt x="6114542" y="3851402"/>
                  </a:lnTo>
                  <a:lnTo>
                    <a:pt x="6120892" y="3851402"/>
                  </a:lnTo>
                  <a:cubicBezTo>
                    <a:pt x="6120892" y="3942588"/>
                    <a:pt x="6046851" y="4016502"/>
                    <a:pt x="5955538" y="4016502"/>
                  </a:cubicBezTo>
                  <a:lnTo>
                    <a:pt x="5955538" y="4010152"/>
                  </a:lnTo>
                  <a:lnTo>
                    <a:pt x="5955538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538" y="4003802"/>
                  </a:lnTo>
                  <a:cubicBezTo>
                    <a:pt x="6039866" y="4003802"/>
                    <a:pt x="6108192" y="3935603"/>
                    <a:pt x="6108192" y="3851402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143280" y="3622476"/>
            <a:ext cx="3544044" cy="442912"/>
            <a:chOff x="0" y="0"/>
            <a:chExt cx="4725392" cy="5905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Wireless Control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43280" y="4235500"/>
            <a:ext cx="3994994" cy="1360885"/>
            <a:chOff x="0" y="0"/>
            <a:chExt cx="5326658" cy="18145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326658" cy="1814513"/>
            </a:xfrm>
            <a:custGeom>
              <a:avLst/>
              <a:gdLst/>
              <a:ahLst/>
              <a:cxnLst/>
              <a:rect l="l" t="t" r="r" b="b"/>
              <a:pathLst>
                <a:path w="5326658" h="1814513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85725"/>
              <a:ext cx="532665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Enable boat navigation using smartphone Bluetooth commands.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710071" y="3324671"/>
            <a:ext cx="4590604" cy="3012430"/>
            <a:chOff x="0" y="0"/>
            <a:chExt cx="6120805" cy="401657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6108192" cy="4003929"/>
            </a:xfrm>
            <a:custGeom>
              <a:avLst/>
              <a:gdLst/>
              <a:ahLst/>
              <a:cxnLst/>
              <a:rect l="l" t="t" r="r" b="b"/>
              <a:pathLst>
                <a:path w="6108192" h="4003929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45052"/>
                  </a:lnTo>
                  <a:cubicBezTo>
                    <a:pt x="6108192" y="3932809"/>
                    <a:pt x="6037072" y="4003802"/>
                    <a:pt x="5949188" y="4003802"/>
                  </a:cubicBezTo>
                  <a:lnTo>
                    <a:pt x="159004" y="4003802"/>
                  </a:lnTo>
                  <a:cubicBezTo>
                    <a:pt x="71120" y="4003929"/>
                    <a:pt x="0" y="3932809"/>
                    <a:pt x="0" y="3845052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120892" cy="4016502"/>
            </a:xfrm>
            <a:custGeom>
              <a:avLst/>
              <a:gdLst/>
              <a:ahLst/>
              <a:cxnLst/>
              <a:rect l="l" t="t" r="r" b="b"/>
              <a:pathLst>
                <a:path w="6120892" h="401650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51402"/>
                  </a:lnTo>
                  <a:lnTo>
                    <a:pt x="6114542" y="3851402"/>
                  </a:lnTo>
                  <a:lnTo>
                    <a:pt x="6120892" y="3851402"/>
                  </a:lnTo>
                  <a:cubicBezTo>
                    <a:pt x="6120892" y="3942588"/>
                    <a:pt x="6046851" y="4016502"/>
                    <a:pt x="5955538" y="4016502"/>
                  </a:cubicBezTo>
                  <a:lnTo>
                    <a:pt x="5955538" y="4010152"/>
                  </a:lnTo>
                  <a:lnTo>
                    <a:pt x="5955538" y="4016502"/>
                  </a:lnTo>
                  <a:lnTo>
                    <a:pt x="165354" y="4016502"/>
                  </a:lnTo>
                  <a:lnTo>
                    <a:pt x="165354" y="4010152"/>
                  </a:lnTo>
                  <a:lnTo>
                    <a:pt x="165354" y="4016502"/>
                  </a:lnTo>
                  <a:cubicBezTo>
                    <a:pt x="74041" y="4016502"/>
                    <a:pt x="0" y="3942588"/>
                    <a:pt x="0" y="385140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51402"/>
                  </a:lnTo>
                  <a:lnTo>
                    <a:pt x="6350" y="3851402"/>
                  </a:lnTo>
                  <a:lnTo>
                    <a:pt x="12700" y="3851402"/>
                  </a:lnTo>
                  <a:cubicBezTo>
                    <a:pt x="12700" y="3935603"/>
                    <a:pt x="81026" y="4003802"/>
                    <a:pt x="165354" y="4003802"/>
                  </a:cubicBezTo>
                  <a:lnTo>
                    <a:pt x="5955538" y="4003802"/>
                  </a:lnTo>
                  <a:cubicBezTo>
                    <a:pt x="6039866" y="4003802"/>
                    <a:pt x="6108192" y="3935603"/>
                    <a:pt x="6108192" y="3851402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007876" y="3622476"/>
            <a:ext cx="3994994" cy="885825"/>
            <a:chOff x="0" y="0"/>
            <a:chExt cx="5326658" cy="1181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26658" cy="1181100"/>
            </a:xfrm>
            <a:custGeom>
              <a:avLst/>
              <a:gdLst/>
              <a:ahLst/>
              <a:cxnLst/>
              <a:rect l="l" t="t" r="r" b="b"/>
              <a:pathLst>
                <a:path w="5326658" h="1181100">
                  <a:moveTo>
                    <a:pt x="0" y="0"/>
                  </a:moveTo>
                  <a:lnTo>
                    <a:pt x="5326658" y="0"/>
                  </a:lnTo>
                  <a:lnTo>
                    <a:pt x="532665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532665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Component Integration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007876" y="4678412"/>
            <a:ext cx="3994994" cy="1360885"/>
            <a:chOff x="0" y="0"/>
            <a:chExt cx="5326658" cy="181451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326658" cy="1814513"/>
            </a:xfrm>
            <a:custGeom>
              <a:avLst/>
              <a:gdLst/>
              <a:ahLst/>
              <a:cxnLst/>
              <a:rect l="l" t="t" r="r" b="b"/>
              <a:pathLst>
                <a:path w="5326658" h="1814513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532665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Combine Arduino Nano, ESC, brushless motor, and power unit.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845475" y="6611094"/>
            <a:ext cx="9455051" cy="1662261"/>
            <a:chOff x="0" y="0"/>
            <a:chExt cx="12606735" cy="2216348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143280" y="6908899"/>
            <a:ext cx="3686472" cy="442912"/>
            <a:chOff x="0" y="0"/>
            <a:chExt cx="4915297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915297" cy="590550"/>
            </a:xfrm>
            <a:custGeom>
              <a:avLst/>
              <a:gdLst/>
              <a:ahLst/>
              <a:cxnLst/>
              <a:rect l="l" t="t" r="r" b="b"/>
              <a:pathLst>
                <a:path w="4915297" h="590550">
                  <a:moveTo>
                    <a:pt x="0" y="0"/>
                  </a:moveTo>
                  <a:lnTo>
                    <a:pt x="4915297" y="0"/>
                  </a:lnTo>
                  <a:lnTo>
                    <a:pt x="491529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491529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System Development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143280" y="7521923"/>
            <a:ext cx="8859441" cy="453629"/>
            <a:chOff x="0" y="0"/>
            <a:chExt cx="11812588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11812588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Create reliable control protocol and power management.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843409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Components Used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220414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984474" y="2322910"/>
            <a:ext cx="1920031" cy="885825"/>
            <a:chOff x="0" y="0"/>
            <a:chExt cx="2560042" cy="1181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0042" cy="1181100"/>
            </a:xfrm>
            <a:custGeom>
              <a:avLst/>
              <a:gdLst/>
              <a:ahLst/>
              <a:cxnLst/>
              <a:rect l="l" t="t" r="r" b="b"/>
              <a:pathLst>
                <a:path w="2560042" h="1181100">
                  <a:moveTo>
                    <a:pt x="0" y="0"/>
                  </a:moveTo>
                  <a:lnTo>
                    <a:pt x="2560042" y="0"/>
                  </a:lnTo>
                  <a:lnTo>
                    <a:pt x="256004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560042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Arduino Nano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4258866" y="220414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251102" y="2322910"/>
            <a:ext cx="1920031" cy="1328738"/>
            <a:chOff x="0" y="0"/>
            <a:chExt cx="2560042" cy="17716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60042" cy="1771650"/>
            </a:xfrm>
            <a:custGeom>
              <a:avLst/>
              <a:gdLst/>
              <a:ahLst/>
              <a:cxnLst/>
              <a:rect l="l" t="t" r="r" b="b"/>
              <a:pathLst>
                <a:path w="2560042" h="1771650">
                  <a:moveTo>
                    <a:pt x="0" y="0"/>
                  </a:moveTo>
                  <a:lnTo>
                    <a:pt x="2560042" y="0"/>
                  </a:lnTo>
                  <a:lnTo>
                    <a:pt x="2560042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560042" cy="179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HC-05 Bluetooth Module</a:t>
              </a:r>
            </a:p>
          </p:txBody>
        </p:sp>
      </p:grpSp>
      <p:sp>
        <p:nvSpPr>
          <p:cNvPr id="18" name="Freeform 18" descr="preencoded.png"/>
          <p:cNvSpPr/>
          <p:nvPr/>
        </p:nvSpPr>
        <p:spPr>
          <a:xfrm>
            <a:off x="7525494" y="2204145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517731" y="2322910"/>
            <a:ext cx="1920031" cy="885825"/>
            <a:chOff x="0" y="0"/>
            <a:chExt cx="2560042" cy="1181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60042" cy="1181100"/>
            </a:xfrm>
            <a:custGeom>
              <a:avLst/>
              <a:gdLst/>
              <a:ahLst/>
              <a:cxnLst/>
              <a:rect l="l" t="t" r="r" b="b"/>
              <a:pathLst>
                <a:path w="2560042" h="1181100">
                  <a:moveTo>
                    <a:pt x="0" y="0"/>
                  </a:moveTo>
                  <a:lnTo>
                    <a:pt x="2560042" y="0"/>
                  </a:lnTo>
                  <a:lnTo>
                    <a:pt x="2560042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2560042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11.1V Li-Po Battery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992238" y="4268241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984474" y="4387006"/>
            <a:ext cx="1920031" cy="1328738"/>
            <a:chOff x="0" y="0"/>
            <a:chExt cx="2560042" cy="17716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560042" cy="1771650"/>
            </a:xfrm>
            <a:custGeom>
              <a:avLst/>
              <a:gdLst/>
              <a:ahLst/>
              <a:cxnLst/>
              <a:rect l="l" t="t" r="r" b="b"/>
              <a:pathLst>
                <a:path w="2560042" h="1771650">
                  <a:moveTo>
                    <a:pt x="0" y="0"/>
                  </a:moveTo>
                  <a:lnTo>
                    <a:pt x="2560042" y="0"/>
                  </a:lnTo>
                  <a:lnTo>
                    <a:pt x="2560042" y="1771650"/>
                  </a:lnTo>
                  <a:lnTo>
                    <a:pt x="0" y="1771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2560042" cy="17907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Brushless Motor (1000KV)</a:t>
              </a:r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992238" y="6084242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984474" y="6203007"/>
            <a:ext cx="3544044" cy="442912"/>
            <a:chOff x="0" y="0"/>
            <a:chExt cx="4725392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30A ESC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992238" y="7409558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19"/>
                </a:lnTo>
                <a:lnTo>
                  <a:pt x="0" y="7087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984474" y="7528322"/>
            <a:ext cx="4213621" cy="442912"/>
            <a:chOff x="0" y="0"/>
            <a:chExt cx="5618162" cy="5905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618162" cy="590550"/>
            </a:xfrm>
            <a:custGeom>
              <a:avLst/>
              <a:gdLst/>
              <a:ahLst/>
              <a:cxnLst/>
              <a:rect l="l" t="t" r="r" b="b"/>
              <a:pathLst>
                <a:path w="5618162" h="590550">
                  <a:moveTo>
                    <a:pt x="0" y="0"/>
                  </a:moveTo>
                  <a:lnTo>
                    <a:pt x="5618162" y="0"/>
                  </a:lnTo>
                  <a:lnTo>
                    <a:pt x="561816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561816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LM2596 Buck Converter</a:t>
              </a:r>
            </a:p>
          </p:txBody>
        </p:sp>
      </p:grpSp>
      <p:sp>
        <p:nvSpPr>
          <p:cNvPr id="34" name="Freeform 34" descr="preencoded.png"/>
          <p:cNvSpPr/>
          <p:nvPr/>
        </p:nvSpPr>
        <p:spPr>
          <a:xfrm>
            <a:off x="992238" y="8734871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984474" y="8853636"/>
            <a:ext cx="4849415" cy="442912"/>
            <a:chOff x="0" y="0"/>
            <a:chExt cx="6465887" cy="5905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465887" cy="590550"/>
            </a:xfrm>
            <a:custGeom>
              <a:avLst/>
              <a:gdLst/>
              <a:ahLst/>
              <a:cxnLst/>
              <a:rect l="l" t="t" r="r" b="b"/>
              <a:pathLst>
                <a:path w="6465887" h="590550">
                  <a:moveTo>
                    <a:pt x="0" y="0"/>
                  </a:moveTo>
                  <a:lnTo>
                    <a:pt x="6465887" y="0"/>
                  </a:lnTo>
                  <a:lnTo>
                    <a:pt x="64658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646588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Jumper Wires &amp; Breadboard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218879"/>
            <a:ext cx="9781878" cy="1222773"/>
            <a:chOff x="0" y="0"/>
            <a:chExt cx="13042503" cy="16303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42503" cy="1630363"/>
            </a:xfrm>
            <a:custGeom>
              <a:avLst/>
              <a:gdLst/>
              <a:ahLst/>
              <a:cxnLst/>
              <a:rect l="l" t="t" r="r" b="b"/>
              <a:pathLst>
                <a:path w="13042503" h="1630363">
                  <a:moveTo>
                    <a:pt x="0" y="0"/>
                  </a:moveTo>
                  <a:lnTo>
                    <a:pt x="13042503" y="0"/>
                  </a:lnTo>
                  <a:lnTo>
                    <a:pt x="13042503" y="1630363"/>
                  </a:lnTo>
                  <a:lnTo>
                    <a:pt x="0" y="16303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042503" cy="1677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25"/>
                </a:lnSpc>
              </a:pPr>
              <a:r>
                <a:rPr lang="en-US" sz="768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Software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008685"/>
            <a:ext cx="16303526" cy="453629"/>
            <a:chOff x="0" y="0"/>
            <a:chExt cx="2173803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The software integrates Bluetooth communication and motor control.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781252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Arduino Nano firmware handles signal processing and PWM outputs.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7475" y="5549056"/>
            <a:ext cx="647402" cy="647402"/>
            <a:chOff x="0" y="0"/>
            <a:chExt cx="863203" cy="863203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913632" y="5651152"/>
            <a:ext cx="4276874" cy="885825"/>
            <a:chOff x="0" y="0"/>
            <a:chExt cx="5702498" cy="1181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02498" cy="1181100"/>
            </a:xfrm>
            <a:custGeom>
              <a:avLst/>
              <a:gdLst/>
              <a:ahLst/>
              <a:cxnLst/>
              <a:rect l="l" t="t" r="r" b="b"/>
              <a:pathLst>
                <a:path w="5702498" h="1181100">
                  <a:moveTo>
                    <a:pt x="0" y="0"/>
                  </a:moveTo>
                  <a:lnTo>
                    <a:pt x="5702498" y="0"/>
                  </a:lnTo>
                  <a:lnTo>
                    <a:pt x="5702498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5702498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Bluetooth Communication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13632" y="6707089"/>
            <a:ext cx="4276874" cy="1360885"/>
            <a:chOff x="0" y="0"/>
            <a:chExt cx="5702498" cy="181451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702498" cy="1814513"/>
            </a:xfrm>
            <a:custGeom>
              <a:avLst/>
              <a:gdLst/>
              <a:ahLst/>
              <a:cxnLst/>
              <a:rect l="l" t="t" r="r" b="b"/>
              <a:pathLst>
                <a:path w="5702498" h="1814513">
                  <a:moveTo>
                    <a:pt x="0" y="0"/>
                  </a:moveTo>
                  <a:lnTo>
                    <a:pt x="5702498" y="0"/>
                  </a:lnTo>
                  <a:lnTo>
                    <a:pt x="57024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570249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Receives commands wirelessly from smartphone app for real-time control.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40104" y="5549056"/>
            <a:ext cx="647403" cy="647402"/>
            <a:chOff x="0" y="0"/>
            <a:chExt cx="863203" cy="863203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466260" y="5651152"/>
            <a:ext cx="4085630" cy="442912"/>
            <a:chOff x="0" y="0"/>
            <a:chExt cx="5447507" cy="5905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47507" cy="590550"/>
            </a:xfrm>
            <a:custGeom>
              <a:avLst/>
              <a:gdLst/>
              <a:ahLst/>
              <a:cxnLst/>
              <a:rect l="l" t="t" r="r" b="b"/>
              <a:pathLst>
                <a:path w="5447507" h="590550">
                  <a:moveTo>
                    <a:pt x="0" y="0"/>
                  </a:moveTo>
                  <a:lnTo>
                    <a:pt x="5447507" y="0"/>
                  </a:lnTo>
                  <a:lnTo>
                    <a:pt x="544750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544750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PWM Signal Generation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466260" y="6264176"/>
            <a:ext cx="4276874" cy="1360885"/>
            <a:chOff x="0" y="0"/>
            <a:chExt cx="5702498" cy="181451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02498" cy="1814513"/>
            </a:xfrm>
            <a:custGeom>
              <a:avLst/>
              <a:gdLst/>
              <a:ahLst/>
              <a:cxnLst/>
              <a:rect l="l" t="t" r="r" b="b"/>
              <a:pathLst>
                <a:path w="5702498" h="1814513">
                  <a:moveTo>
                    <a:pt x="0" y="0"/>
                  </a:moveTo>
                  <a:lnTo>
                    <a:pt x="5702498" y="0"/>
                  </a:lnTo>
                  <a:lnTo>
                    <a:pt x="57024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570249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Translates commands into precise motor speed adjustments via ESC.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092731" y="5549056"/>
            <a:ext cx="647402" cy="647402"/>
            <a:chOff x="0" y="0"/>
            <a:chExt cx="863203" cy="863203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11008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2A1999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3018889" y="5651152"/>
            <a:ext cx="3631257" cy="442912"/>
            <a:chOff x="0" y="0"/>
            <a:chExt cx="4841677" cy="590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41677" cy="590550"/>
            </a:xfrm>
            <a:custGeom>
              <a:avLst/>
              <a:gdLst/>
              <a:ahLst/>
              <a:cxnLst/>
              <a:rect l="l" t="t" r="r" b="b"/>
              <a:pathLst>
                <a:path w="4841677" h="590550">
                  <a:moveTo>
                    <a:pt x="0" y="0"/>
                  </a:moveTo>
                  <a:lnTo>
                    <a:pt x="4841677" y="0"/>
                  </a:lnTo>
                  <a:lnTo>
                    <a:pt x="484167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0"/>
              <a:ext cx="484167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5E0D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Battery Management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018889" y="6264176"/>
            <a:ext cx="4276874" cy="1360885"/>
            <a:chOff x="0" y="0"/>
            <a:chExt cx="5702498" cy="181451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702498" cy="1814513"/>
            </a:xfrm>
            <a:custGeom>
              <a:avLst/>
              <a:gdLst/>
              <a:ahLst/>
              <a:cxnLst/>
              <a:rect l="l" t="t" r="r" b="b"/>
              <a:pathLst>
                <a:path w="5702498" h="1814513">
                  <a:moveTo>
                    <a:pt x="0" y="0"/>
                  </a:moveTo>
                  <a:lnTo>
                    <a:pt x="5702498" y="0"/>
                  </a:lnTo>
                  <a:lnTo>
                    <a:pt x="570249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5702498" cy="1900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Monitors power levels to optimize efficiency and prevent shutdown.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990E9F6-ED6B-0EA7-E114-D4F3D321F8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116" y="1964235"/>
            <a:ext cx="1926293" cy="13780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C0C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7252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72442" y="764084"/>
            <a:ext cx="7543056" cy="868412"/>
            <a:chOff x="0" y="0"/>
            <a:chExt cx="10057408" cy="11578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057409" cy="1157883"/>
            </a:xfrm>
            <a:custGeom>
              <a:avLst/>
              <a:gdLst/>
              <a:ahLst/>
              <a:cxnLst/>
              <a:rect l="l" t="t" r="r" b="b"/>
              <a:pathLst>
                <a:path w="10057409" h="1157883">
                  <a:moveTo>
                    <a:pt x="0" y="0"/>
                  </a:moveTo>
                  <a:lnTo>
                    <a:pt x="10057409" y="0"/>
                  </a:lnTo>
                  <a:lnTo>
                    <a:pt x="10057409" y="1157883"/>
                  </a:lnTo>
                  <a:lnTo>
                    <a:pt x="0" y="11578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057408" cy="11959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2"/>
                </a:lnSpc>
              </a:pPr>
              <a:r>
                <a:rPr lang="en-US" sz="5437" b="1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Working Methodology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442" y="2299246"/>
            <a:ext cx="7832675" cy="444550"/>
            <a:chOff x="0" y="0"/>
            <a:chExt cx="10443567" cy="592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43566" cy="592733"/>
            </a:xfrm>
            <a:custGeom>
              <a:avLst/>
              <a:gdLst/>
              <a:ahLst/>
              <a:cxnLst/>
              <a:rect l="l" t="t" r="r" b="b"/>
              <a:pathLst>
                <a:path w="10443566" h="592733">
                  <a:moveTo>
                    <a:pt x="0" y="0"/>
                  </a:moveTo>
                  <a:lnTo>
                    <a:pt x="10443566" y="0"/>
                  </a:lnTo>
                  <a:lnTo>
                    <a:pt x="10443566" y="592733"/>
                  </a:lnTo>
                  <a:lnTo>
                    <a:pt x="0" y="592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10443567" cy="678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Assemble circuit parts precisely on a breadboard platform.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2442" y="2993826"/>
            <a:ext cx="7832675" cy="444550"/>
            <a:chOff x="0" y="0"/>
            <a:chExt cx="10443567" cy="5927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43566" cy="592733"/>
            </a:xfrm>
            <a:custGeom>
              <a:avLst/>
              <a:gdLst/>
              <a:ahLst/>
              <a:cxnLst/>
              <a:rect l="l" t="t" r="r" b="b"/>
              <a:pathLst>
                <a:path w="10443566" h="592733">
                  <a:moveTo>
                    <a:pt x="0" y="0"/>
                  </a:moveTo>
                  <a:lnTo>
                    <a:pt x="10443566" y="0"/>
                  </a:lnTo>
                  <a:lnTo>
                    <a:pt x="10443566" y="592733"/>
                  </a:lnTo>
                  <a:lnTo>
                    <a:pt x="0" y="592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10443567" cy="678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Configure buck converter to output regulated 5V power.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2442" y="3688407"/>
            <a:ext cx="7832675" cy="444550"/>
            <a:chOff x="0" y="0"/>
            <a:chExt cx="10443567" cy="5927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43566" cy="592733"/>
            </a:xfrm>
            <a:custGeom>
              <a:avLst/>
              <a:gdLst/>
              <a:ahLst/>
              <a:cxnLst/>
              <a:rect l="l" t="t" r="r" b="b"/>
              <a:pathLst>
                <a:path w="10443566" h="592733">
                  <a:moveTo>
                    <a:pt x="0" y="0"/>
                  </a:moveTo>
                  <a:lnTo>
                    <a:pt x="10443566" y="0"/>
                  </a:lnTo>
                  <a:lnTo>
                    <a:pt x="10443566" y="592733"/>
                  </a:lnTo>
                  <a:lnTo>
                    <a:pt x="0" y="592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10443567" cy="678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Upload Bluetooth control code to Arduino Nano.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72442" y="4382989"/>
            <a:ext cx="7832675" cy="889099"/>
            <a:chOff x="0" y="0"/>
            <a:chExt cx="10443567" cy="118546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43566" cy="1185465"/>
            </a:xfrm>
            <a:custGeom>
              <a:avLst/>
              <a:gdLst/>
              <a:ahLst/>
              <a:cxnLst/>
              <a:rect l="l" t="t" r="r" b="b"/>
              <a:pathLst>
                <a:path w="10443566" h="1185465">
                  <a:moveTo>
                    <a:pt x="0" y="0"/>
                  </a:moveTo>
                  <a:lnTo>
                    <a:pt x="10443566" y="0"/>
                  </a:lnTo>
                  <a:lnTo>
                    <a:pt x="10443566" y="1185465"/>
                  </a:lnTo>
                  <a:lnTo>
                    <a:pt x="0" y="1185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10443567" cy="1271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Connect smartphone to HC-05 module for remote commands.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2442" y="5522119"/>
            <a:ext cx="7832675" cy="444550"/>
            <a:chOff x="0" y="0"/>
            <a:chExt cx="10443567" cy="5927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43566" cy="592733"/>
            </a:xfrm>
            <a:custGeom>
              <a:avLst/>
              <a:gdLst/>
              <a:ahLst/>
              <a:cxnLst/>
              <a:rect l="l" t="t" r="r" b="b"/>
              <a:pathLst>
                <a:path w="10443566" h="592733">
                  <a:moveTo>
                    <a:pt x="0" y="0"/>
                  </a:moveTo>
                  <a:lnTo>
                    <a:pt x="10443566" y="0"/>
                  </a:lnTo>
                  <a:lnTo>
                    <a:pt x="10443566" y="592733"/>
                  </a:lnTo>
                  <a:lnTo>
                    <a:pt x="0" y="5927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443567" cy="6784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Inter"/>
                  <a:ea typeface="Inter"/>
                  <a:cs typeface="Inter"/>
                  <a:sym typeface="Inter"/>
                </a:rPr>
                <a:t>Test motor responses through Bluetooth mobile application.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492406" y="2361754"/>
            <a:ext cx="5956846" cy="6849367"/>
          </a:xfrm>
          <a:custGeom>
            <a:avLst/>
            <a:gdLst/>
            <a:ahLst/>
            <a:cxnLst/>
            <a:rect l="l" t="t" r="r" b="b"/>
            <a:pathLst>
              <a:path w="5956846" h="6849367">
                <a:moveTo>
                  <a:pt x="0" y="0"/>
                </a:moveTo>
                <a:lnTo>
                  <a:pt x="5956846" y="0"/>
                </a:lnTo>
                <a:lnTo>
                  <a:pt x="5956846" y="6849367"/>
                </a:lnTo>
                <a:lnTo>
                  <a:pt x="0" y="684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" b="-24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710</Words>
  <Application>Microsoft Office PowerPoint</Application>
  <PresentationFormat>Custom</PresentationFormat>
  <Paragraphs>176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Inter</vt:lpstr>
      <vt:lpstr>Arial</vt:lpstr>
      <vt:lpstr>Imprint MT Shadow</vt:lpstr>
      <vt:lpstr>Calibri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Bluetooth-Controlled-RC-Boat-2.pptx</dc:title>
  <dc:creator>TuRnA</dc:creator>
  <cp:lastModifiedBy>rahanul reshad</cp:lastModifiedBy>
  <cp:revision>6</cp:revision>
  <dcterms:created xsi:type="dcterms:W3CDTF">2006-08-16T00:00:00Z</dcterms:created>
  <dcterms:modified xsi:type="dcterms:W3CDTF">2025-05-21T07:20:32Z</dcterms:modified>
  <dc:identifier>DAGn0o5tvYc</dc:identifier>
</cp:coreProperties>
</file>